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66" r:id="rId3"/>
    <p:sldId id="259" r:id="rId4"/>
    <p:sldId id="268" r:id="rId5"/>
    <p:sldId id="269" r:id="rId6"/>
    <p:sldId id="262" r:id="rId7"/>
    <p:sldId id="264" r:id="rId8"/>
    <p:sldId id="260" r:id="rId9"/>
    <p:sldId id="265" r:id="rId10"/>
    <p:sldId id="261" r:id="rId11"/>
    <p:sldId id="267" r:id="rId1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64"/>
    <a:srgbClr val="E1A1A0"/>
    <a:srgbClr val="D6D9E0"/>
    <a:srgbClr val="D1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7922" autoAdjust="0"/>
  </p:normalViewPr>
  <p:slideViewPr>
    <p:cSldViewPr snapToGrid="0">
      <p:cViewPr>
        <p:scale>
          <a:sx n="89" d="100"/>
          <a:sy n="89" d="100"/>
        </p:scale>
        <p:origin x="-132" y="-21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E2001-9803-477B-882E-C5C260C024BC}" type="doc">
      <dgm:prSet loTypeId="urn:microsoft.com/office/officeart/2005/8/layout/default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D5260EF7-E274-453C-903B-3EEA2850D785}">
      <dgm:prSet phldrT="[Текст]" custT="1"/>
      <dgm:spPr/>
      <dgm:t>
        <a:bodyPr/>
        <a:lstStyle/>
        <a:p>
          <a:r>
            <a:rPr lang="ru-RU" sz="2400" dirty="0"/>
            <a:t>Инженер по организации перевозок и управлению на транспорте</a:t>
          </a:r>
        </a:p>
      </dgm:t>
    </dgm:pt>
    <dgm:pt modelId="{4AC3B640-513A-47EB-9711-74D56A768FD5}" type="parTrans" cxnId="{27C709F4-075A-47F1-9B2B-0E60561882B1}">
      <dgm:prSet/>
      <dgm:spPr/>
      <dgm:t>
        <a:bodyPr/>
        <a:lstStyle/>
        <a:p>
          <a:endParaRPr lang="ru-RU"/>
        </a:p>
      </dgm:t>
    </dgm:pt>
    <dgm:pt modelId="{5B856083-004B-45F8-AF6C-15EA468696EF}" type="sibTrans" cxnId="{27C709F4-075A-47F1-9B2B-0E60561882B1}">
      <dgm:prSet/>
      <dgm:spPr/>
      <dgm:t>
        <a:bodyPr/>
        <a:lstStyle/>
        <a:p>
          <a:endParaRPr lang="ru-RU"/>
        </a:p>
      </dgm:t>
    </dgm:pt>
    <dgm:pt modelId="{D832BBFA-D10C-45B1-8E67-8DC02DA10D46}">
      <dgm:prSet phldrT="[Текст]" custT="1"/>
      <dgm:spPr/>
      <dgm:t>
        <a:bodyPr/>
        <a:lstStyle/>
        <a:p>
          <a:r>
            <a:rPr lang="ru-RU" sz="3600" dirty="0"/>
            <a:t>Логист</a:t>
          </a:r>
        </a:p>
      </dgm:t>
    </dgm:pt>
    <dgm:pt modelId="{E6F1CE12-3C1A-494B-9345-29109184A1E8}" type="parTrans" cxnId="{8AD9B7C0-1E16-4E22-BD66-F5B0776F4AFB}">
      <dgm:prSet/>
      <dgm:spPr/>
      <dgm:t>
        <a:bodyPr/>
        <a:lstStyle/>
        <a:p>
          <a:endParaRPr lang="ru-RU"/>
        </a:p>
      </dgm:t>
    </dgm:pt>
    <dgm:pt modelId="{AB72538D-855D-436C-A91C-FAE5CDD34AA1}" type="sibTrans" cxnId="{8AD9B7C0-1E16-4E22-BD66-F5B0776F4AFB}">
      <dgm:prSet/>
      <dgm:spPr/>
      <dgm:t>
        <a:bodyPr/>
        <a:lstStyle/>
        <a:p>
          <a:endParaRPr lang="ru-RU"/>
        </a:p>
      </dgm:t>
    </dgm:pt>
    <dgm:pt modelId="{9DF9182F-18AA-4857-A27D-C74BF00B10B1}">
      <dgm:prSet phldrT="[Текст]" custT="1"/>
      <dgm:spPr/>
      <dgm:t>
        <a:bodyPr/>
        <a:lstStyle/>
        <a:p>
          <a:r>
            <a:rPr lang="ru-RU" sz="2800" dirty="0"/>
            <a:t>Специалист по транспортной логистике</a:t>
          </a:r>
        </a:p>
      </dgm:t>
    </dgm:pt>
    <dgm:pt modelId="{252F95DE-40FF-4A90-9927-1D86647F1CA8}" type="parTrans" cxnId="{AC082B96-223C-4E26-A6F0-B1DBAFA15D6D}">
      <dgm:prSet/>
      <dgm:spPr/>
      <dgm:t>
        <a:bodyPr/>
        <a:lstStyle/>
        <a:p>
          <a:endParaRPr lang="ru-RU"/>
        </a:p>
      </dgm:t>
    </dgm:pt>
    <dgm:pt modelId="{7ACD5B5D-300B-4A4C-B589-E1FCC446056E}" type="sibTrans" cxnId="{AC082B96-223C-4E26-A6F0-B1DBAFA15D6D}">
      <dgm:prSet/>
      <dgm:spPr/>
      <dgm:t>
        <a:bodyPr/>
        <a:lstStyle/>
        <a:p>
          <a:endParaRPr lang="ru-RU"/>
        </a:p>
      </dgm:t>
    </dgm:pt>
    <dgm:pt modelId="{DB79C080-B784-4AB1-A0E9-DCC32E402C7F}">
      <dgm:prSet phldrT="[Текст]"/>
      <dgm:spPr/>
      <dgm:t>
        <a:bodyPr/>
        <a:lstStyle/>
        <a:p>
          <a:r>
            <a:rPr lang="ru-RU" dirty="0"/>
            <a:t>Менеджер по логистике</a:t>
          </a:r>
        </a:p>
      </dgm:t>
    </dgm:pt>
    <dgm:pt modelId="{9AA9D608-3948-4CFE-8DED-EAF5AC8896E6}" type="parTrans" cxnId="{FECE1F69-4132-46BD-B860-E049F888C865}">
      <dgm:prSet/>
      <dgm:spPr/>
      <dgm:t>
        <a:bodyPr/>
        <a:lstStyle/>
        <a:p>
          <a:endParaRPr lang="ru-RU"/>
        </a:p>
      </dgm:t>
    </dgm:pt>
    <dgm:pt modelId="{284A6849-F146-45BC-841B-448DDBB28E4F}" type="sibTrans" cxnId="{FECE1F69-4132-46BD-B860-E049F888C865}">
      <dgm:prSet/>
      <dgm:spPr/>
      <dgm:t>
        <a:bodyPr/>
        <a:lstStyle/>
        <a:p>
          <a:endParaRPr lang="ru-RU"/>
        </a:p>
      </dgm:t>
    </dgm:pt>
    <dgm:pt modelId="{1EA71C54-D218-401B-B5AF-D868E7C142F0}">
      <dgm:prSet phldrT="[Текст]" custT="1"/>
      <dgm:spPr/>
      <dgm:t>
        <a:bodyPr/>
        <a:lstStyle/>
        <a:p>
          <a:r>
            <a:rPr lang="ru-RU" sz="2800" dirty="0"/>
            <a:t>Экспедитор</a:t>
          </a:r>
        </a:p>
      </dgm:t>
    </dgm:pt>
    <dgm:pt modelId="{FFF0604D-D5D2-4D64-ABFD-156B2F78B251}" type="parTrans" cxnId="{13E007B5-31BF-4A12-80B9-4677D3424542}">
      <dgm:prSet/>
      <dgm:spPr/>
      <dgm:t>
        <a:bodyPr/>
        <a:lstStyle/>
        <a:p>
          <a:endParaRPr lang="ru-RU"/>
        </a:p>
      </dgm:t>
    </dgm:pt>
    <dgm:pt modelId="{ECBFF69E-F81F-4820-AEB5-F02AFFBF80A0}" type="sibTrans" cxnId="{13E007B5-31BF-4A12-80B9-4677D3424542}">
      <dgm:prSet/>
      <dgm:spPr/>
      <dgm:t>
        <a:bodyPr/>
        <a:lstStyle/>
        <a:p>
          <a:endParaRPr lang="ru-RU"/>
        </a:p>
      </dgm:t>
    </dgm:pt>
    <dgm:pt modelId="{74C98507-F5CE-48AF-86A4-8A4EF00DEF70}">
      <dgm:prSet phldrT="[Текст]" custT="1"/>
      <dgm:spPr/>
      <dgm:t>
        <a:bodyPr/>
        <a:lstStyle/>
        <a:p>
          <a:r>
            <a:rPr lang="ru-RU" sz="2800" dirty="0"/>
            <a:t>Экспедитор грузовых перевозок</a:t>
          </a:r>
        </a:p>
      </dgm:t>
    </dgm:pt>
    <dgm:pt modelId="{FAE18A1B-0770-4D64-912B-24C22B6E71DC}" type="parTrans" cxnId="{0F5D17A0-66BF-4662-814E-5B4D1A24C888}">
      <dgm:prSet/>
      <dgm:spPr/>
      <dgm:t>
        <a:bodyPr/>
        <a:lstStyle/>
        <a:p>
          <a:endParaRPr lang="ru-RU"/>
        </a:p>
      </dgm:t>
    </dgm:pt>
    <dgm:pt modelId="{6A3C0FA1-58B8-4D3E-BE51-E92D6ECC3A69}" type="sibTrans" cxnId="{0F5D17A0-66BF-4662-814E-5B4D1A24C888}">
      <dgm:prSet/>
      <dgm:spPr/>
      <dgm:t>
        <a:bodyPr/>
        <a:lstStyle/>
        <a:p>
          <a:endParaRPr lang="ru-RU"/>
        </a:p>
      </dgm:t>
    </dgm:pt>
    <dgm:pt modelId="{2A701206-9852-4A42-83BA-634B1F059D60}">
      <dgm:prSet phldrT="[Текст]" custT="1"/>
      <dgm:spPr/>
      <dgm:t>
        <a:bodyPr/>
        <a:lstStyle/>
        <a:p>
          <a:r>
            <a:rPr lang="ru-RU" sz="2800" dirty="0"/>
            <a:t>Проектировщик </a:t>
          </a:r>
          <a:r>
            <a:rPr lang="ru-RU" sz="2800" dirty="0" err="1"/>
            <a:t>интермодальных</a:t>
          </a:r>
          <a:r>
            <a:rPr lang="ru-RU" sz="2800" dirty="0"/>
            <a:t> транспортных узлов</a:t>
          </a:r>
        </a:p>
      </dgm:t>
    </dgm:pt>
    <dgm:pt modelId="{8C4C023F-AF61-4956-AACE-6D9F35817184}" type="parTrans" cxnId="{1C8430D8-A488-4F40-A236-E3862025A23D}">
      <dgm:prSet/>
      <dgm:spPr/>
      <dgm:t>
        <a:bodyPr/>
        <a:lstStyle/>
        <a:p>
          <a:endParaRPr lang="ru-RU"/>
        </a:p>
      </dgm:t>
    </dgm:pt>
    <dgm:pt modelId="{EB574257-35AB-406C-9178-2150C18E4D2A}" type="sibTrans" cxnId="{1C8430D8-A488-4F40-A236-E3862025A23D}">
      <dgm:prSet/>
      <dgm:spPr/>
      <dgm:t>
        <a:bodyPr/>
        <a:lstStyle/>
        <a:p>
          <a:endParaRPr lang="ru-RU"/>
        </a:p>
      </dgm:t>
    </dgm:pt>
    <dgm:pt modelId="{54E402B7-10B2-4B04-B278-86E49B7D53D7}">
      <dgm:prSet phldrT="[Текст]" custT="1"/>
      <dgm:spPr/>
      <dgm:t>
        <a:bodyPr/>
        <a:lstStyle/>
        <a:p>
          <a:r>
            <a:rPr lang="ru-RU" sz="2800" dirty="0"/>
            <a:t>Транспортный планировщик</a:t>
          </a:r>
        </a:p>
      </dgm:t>
    </dgm:pt>
    <dgm:pt modelId="{DFDD032D-5C8E-49A8-AF57-6775CBB38B36}" type="parTrans" cxnId="{FBC31A11-4A7C-4285-A256-0163226B338E}">
      <dgm:prSet/>
      <dgm:spPr/>
      <dgm:t>
        <a:bodyPr/>
        <a:lstStyle/>
        <a:p>
          <a:endParaRPr lang="ru-RU"/>
        </a:p>
      </dgm:t>
    </dgm:pt>
    <dgm:pt modelId="{96312EDA-4232-45F9-B453-E6F353E63068}" type="sibTrans" cxnId="{FBC31A11-4A7C-4285-A256-0163226B338E}">
      <dgm:prSet/>
      <dgm:spPr/>
      <dgm:t>
        <a:bodyPr/>
        <a:lstStyle/>
        <a:p>
          <a:endParaRPr lang="ru-RU"/>
        </a:p>
      </dgm:t>
    </dgm:pt>
    <dgm:pt modelId="{AE12DD2E-0F74-463D-A21B-3CB10FB9B016}">
      <dgm:prSet phldrT="[Текст]" custT="1"/>
      <dgm:spPr/>
      <dgm:t>
        <a:bodyPr/>
        <a:lstStyle/>
        <a:p>
          <a:r>
            <a:rPr lang="ru-RU" sz="2400" dirty="0"/>
            <a:t>Специалист по сервису на транспорте</a:t>
          </a:r>
        </a:p>
      </dgm:t>
    </dgm:pt>
    <dgm:pt modelId="{BDC0EB9C-24F6-4701-A6B0-956E732F7AD8}" type="parTrans" cxnId="{3F539D04-A3DF-4824-8E79-31DF9761B03F}">
      <dgm:prSet/>
      <dgm:spPr/>
      <dgm:t>
        <a:bodyPr/>
        <a:lstStyle/>
        <a:p>
          <a:endParaRPr lang="ru-RU"/>
        </a:p>
      </dgm:t>
    </dgm:pt>
    <dgm:pt modelId="{F43A0B6C-1392-47A3-AB42-B93D70C8ED85}" type="sibTrans" cxnId="{3F539D04-A3DF-4824-8E79-31DF9761B03F}">
      <dgm:prSet/>
      <dgm:spPr/>
      <dgm:t>
        <a:bodyPr/>
        <a:lstStyle/>
        <a:p>
          <a:endParaRPr lang="ru-RU"/>
        </a:p>
      </dgm:t>
    </dgm:pt>
    <dgm:pt modelId="{BF6DC06A-E1F9-42B5-BF4D-7A995AF67EF1}" type="pres">
      <dgm:prSet presAssocID="{B39E2001-9803-477B-882E-C5C260C024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62C30A-04DC-4C73-A027-94E5F010E365}" type="pres">
      <dgm:prSet presAssocID="{D5260EF7-E274-453C-903B-3EEA2850D785}" presName="node" presStyleLbl="node1" presStyleIdx="0" presStyleCnt="9" custScaleX="130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4BB87-4F70-4AB7-A17C-A40E360AAEE8}" type="pres">
      <dgm:prSet presAssocID="{5B856083-004B-45F8-AF6C-15EA468696EF}" presName="sibTrans" presStyleCnt="0"/>
      <dgm:spPr/>
    </dgm:pt>
    <dgm:pt modelId="{84045E9B-6944-41B6-B9AC-C641DD2AED3D}" type="pres">
      <dgm:prSet presAssocID="{D832BBFA-D10C-45B1-8E67-8DC02DA10D46}" presName="node" presStyleLbl="node1" presStyleIdx="1" presStyleCnt="9" custScaleX="71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94A2C-EA2B-4C2B-9B74-0B20065E3B68}" type="pres">
      <dgm:prSet presAssocID="{AB72538D-855D-436C-A91C-FAE5CDD34AA1}" presName="sibTrans" presStyleCnt="0"/>
      <dgm:spPr/>
    </dgm:pt>
    <dgm:pt modelId="{0947AC3F-BDEC-4158-A44C-ED8C39F7445F}" type="pres">
      <dgm:prSet presAssocID="{9DF9182F-18AA-4857-A27D-C74BF00B10B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065CB-6F67-4CE3-AEFE-3D788474D555}" type="pres">
      <dgm:prSet presAssocID="{7ACD5B5D-300B-4A4C-B589-E1FCC446056E}" presName="sibTrans" presStyleCnt="0"/>
      <dgm:spPr/>
    </dgm:pt>
    <dgm:pt modelId="{0D2F6163-5965-4917-B9F0-1A8DB47AE9BD}" type="pres">
      <dgm:prSet presAssocID="{DB79C080-B784-4AB1-A0E9-DCC32E402C7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34BC9-CDE5-4DBF-A5C4-39CAE4D35C7C}" type="pres">
      <dgm:prSet presAssocID="{284A6849-F146-45BC-841B-448DDBB28E4F}" presName="sibTrans" presStyleCnt="0"/>
      <dgm:spPr/>
    </dgm:pt>
    <dgm:pt modelId="{E28A9F93-1B57-4D3F-A5F1-2F6BBF1E4C16}" type="pres">
      <dgm:prSet presAssocID="{1EA71C54-D218-401B-B5AF-D868E7C142F0}" presName="node" presStyleLbl="node1" presStyleIdx="4" presStyleCnt="9" custScaleX="84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D629A-1A90-4EF4-A064-1236D77CBC9A}" type="pres">
      <dgm:prSet presAssocID="{ECBFF69E-F81F-4820-AEB5-F02AFFBF80A0}" presName="sibTrans" presStyleCnt="0"/>
      <dgm:spPr/>
    </dgm:pt>
    <dgm:pt modelId="{CAA5C7C4-E4C8-4654-B7AB-3A875D4262DF}" type="pres">
      <dgm:prSet presAssocID="{74C98507-F5CE-48AF-86A4-8A4EF00DEF70}" presName="node" presStyleLbl="node1" presStyleIdx="5" presStyleCnt="9" custScaleX="119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4AC5D-67F8-48EC-AA89-8870C63D109C}" type="pres">
      <dgm:prSet presAssocID="{6A3C0FA1-58B8-4D3E-BE51-E92D6ECC3A69}" presName="sibTrans" presStyleCnt="0"/>
      <dgm:spPr/>
    </dgm:pt>
    <dgm:pt modelId="{7E8D7DF9-1F6B-4BFA-9EC1-FBED2F8B39AE}" type="pres">
      <dgm:prSet presAssocID="{2A701206-9852-4A42-83BA-634B1F059D60}" presName="node" presStyleLbl="node1" presStyleIdx="6" presStyleCnt="9" custScaleX="120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69219-8B4C-4195-B2DA-174663F8F3A4}" type="pres">
      <dgm:prSet presAssocID="{EB574257-35AB-406C-9178-2150C18E4D2A}" presName="sibTrans" presStyleCnt="0"/>
      <dgm:spPr/>
    </dgm:pt>
    <dgm:pt modelId="{D9A88551-3927-4E7B-BE4B-D5AF3809C987}" type="pres">
      <dgm:prSet presAssocID="{54E402B7-10B2-4B04-B278-86E49B7D53D7}" presName="node" presStyleLbl="node1" presStyleIdx="7" presStyleCnt="9" custScaleX="94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C8D5C-23E7-4DB0-9328-6EA5985C49C7}" type="pres">
      <dgm:prSet presAssocID="{96312EDA-4232-45F9-B453-E6F353E63068}" presName="sibTrans" presStyleCnt="0"/>
      <dgm:spPr/>
    </dgm:pt>
    <dgm:pt modelId="{2E7A7E24-E692-4461-9294-C6AF407A8464}" type="pres">
      <dgm:prSet presAssocID="{AE12DD2E-0F74-463D-A21B-3CB10FB9B016}" presName="node" presStyleLbl="node1" presStyleIdx="8" presStyleCnt="9" custScaleX="88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9B7C0-1E16-4E22-BD66-F5B0776F4AFB}" srcId="{B39E2001-9803-477B-882E-C5C260C024BC}" destId="{D832BBFA-D10C-45B1-8E67-8DC02DA10D46}" srcOrd="1" destOrd="0" parTransId="{E6F1CE12-3C1A-494B-9345-29109184A1E8}" sibTransId="{AB72538D-855D-436C-A91C-FAE5CDD34AA1}"/>
    <dgm:cxn modelId="{1DFB0B41-7172-45AC-A196-304AB1D7B297}" type="presOf" srcId="{54E402B7-10B2-4B04-B278-86E49B7D53D7}" destId="{D9A88551-3927-4E7B-BE4B-D5AF3809C987}" srcOrd="0" destOrd="0" presId="urn:microsoft.com/office/officeart/2005/8/layout/default#1"/>
    <dgm:cxn modelId="{13E007B5-31BF-4A12-80B9-4677D3424542}" srcId="{B39E2001-9803-477B-882E-C5C260C024BC}" destId="{1EA71C54-D218-401B-B5AF-D868E7C142F0}" srcOrd="4" destOrd="0" parTransId="{FFF0604D-D5D2-4D64-ABFD-156B2F78B251}" sibTransId="{ECBFF69E-F81F-4820-AEB5-F02AFFBF80A0}"/>
    <dgm:cxn modelId="{F77E0A2B-28D8-4858-8D0C-F171D3AE3D1F}" type="presOf" srcId="{AE12DD2E-0F74-463D-A21B-3CB10FB9B016}" destId="{2E7A7E24-E692-4461-9294-C6AF407A8464}" srcOrd="0" destOrd="0" presId="urn:microsoft.com/office/officeart/2005/8/layout/default#1"/>
    <dgm:cxn modelId="{FE45F49E-B8BF-408D-81B7-555C10A1AD17}" type="presOf" srcId="{DB79C080-B784-4AB1-A0E9-DCC32E402C7F}" destId="{0D2F6163-5965-4917-B9F0-1A8DB47AE9BD}" srcOrd="0" destOrd="0" presId="urn:microsoft.com/office/officeart/2005/8/layout/default#1"/>
    <dgm:cxn modelId="{3387C06F-3D5D-4AA7-A86D-840BC84AF54A}" type="presOf" srcId="{B39E2001-9803-477B-882E-C5C260C024BC}" destId="{BF6DC06A-E1F9-42B5-BF4D-7A995AF67EF1}" srcOrd="0" destOrd="0" presId="urn:microsoft.com/office/officeart/2005/8/layout/default#1"/>
    <dgm:cxn modelId="{C98A9ED4-394F-4863-A552-1EB670FDDCC9}" type="presOf" srcId="{D832BBFA-D10C-45B1-8E67-8DC02DA10D46}" destId="{84045E9B-6944-41B6-B9AC-C641DD2AED3D}" srcOrd="0" destOrd="0" presId="urn:microsoft.com/office/officeart/2005/8/layout/default#1"/>
    <dgm:cxn modelId="{2DDAA930-275B-4C47-A294-498AA77A77C1}" type="presOf" srcId="{9DF9182F-18AA-4857-A27D-C74BF00B10B1}" destId="{0947AC3F-BDEC-4158-A44C-ED8C39F7445F}" srcOrd="0" destOrd="0" presId="urn:microsoft.com/office/officeart/2005/8/layout/default#1"/>
    <dgm:cxn modelId="{FBC31A11-4A7C-4285-A256-0163226B338E}" srcId="{B39E2001-9803-477B-882E-C5C260C024BC}" destId="{54E402B7-10B2-4B04-B278-86E49B7D53D7}" srcOrd="7" destOrd="0" parTransId="{DFDD032D-5C8E-49A8-AF57-6775CBB38B36}" sibTransId="{96312EDA-4232-45F9-B453-E6F353E63068}"/>
    <dgm:cxn modelId="{1C8430D8-A488-4F40-A236-E3862025A23D}" srcId="{B39E2001-9803-477B-882E-C5C260C024BC}" destId="{2A701206-9852-4A42-83BA-634B1F059D60}" srcOrd="6" destOrd="0" parTransId="{8C4C023F-AF61-4956-AACE-6D9F35817184}" sibTransId="{EB574257-35AB-406C-9178-2150C18E4D2A}"/>
    <dgm:cxn modelId="{E752B57B-8D24-41A4-BE8A-718113272CC9}" type="presOf" srcId="{1EA71C54-D218-401B-B5AF-D868E7C142F0}" destId="{E28A9F93-1B57-4D3F-A5F1-2F6BBF1E4C16}" srcOrd="0" destOrd="0" presId="urn:microsoft.com/office/officeart/2005/8/layout/default#1"/>
    <dgm:cxn modelId="{3F539D04-A3DF-4824-8E79-31DF9761B03F}" srcId="{B39E2001-9803-477B-882E-C5C260C024BC}" destId="{AE12DD2E-0F74-463D-A21B-3CB10FB9B016}" srcOrd="8" destOrd="0" parTransId="{BDC0EB9C-24F6-4701-A6B0-956E732F7AD8}" sibTransId="{F43A0B6C-1392-47A3-AB42-B93D70C8ED85}"/>
    <dgm:cxn modelId="{27C709F4-075A-47F1-9B2B-0E60561882B1}" srcId="{B39E2001-9803-477B-882E-C5C260C024BC}" destId="{D5260EF7-E274-453C-903B-3EEA2850D785}" srcOrd="0" destOrd="0" parTransId="{4AC3B640-513A-47EB-9711-74D56A768FD5}" sibTransId="{5B856083-004B-45F8-AF6C-15EA468696EF}"/>
    <dgm:cxn modelId="{869C9E48-31CB-4AFF-AA96-F38E0D6B42B9}" type="presOf" srcId="{74C98507-F5CE-48AF-86A4-8A4EF00DEF70}" destId="{CAA5C7C4-E4C8-4654-B7AB-3A875D4262DF}" srcOrd="0" destOrd="0" presId="urn:microsoft.com/office/officeart/2005/8/layout/default#1"/>
    <dgm:cxn modelId="{FE3DFD78-A61A-44EC-8571-AA7E9A2B0282}" type="presOf" srcId="{2A701206-9852-4A42-83BA-634B1F059D60}" destId="{7E8D7DF9-1F6B-4BFA-9EC1-FBED2F8B39AE}" srcOrd="0" destOrd="0" presId="urn:microsoft.com/office/officeart/2005/8/layout/default#1"/>
    <dgm:cxn modelId="{FECE1F69-4132-46BD-B860-E049F888C865}" srcId="{B39E2001-9803-477B-882E-C5C260C024BC}" destId="{DB79C080-B784-4AB1-A0E9-DCC32E402C7F}" srcOrd="3" destOrd="0" parTransId="{9AA9D608-3948-4CFE-8DED-EAF5AC8896E6}" sibTransId="{284A6849-F146-45BC-841B-448DDBB28E4F}"/>
    <dgm:cxn modelId="{D69292D6-83BF-498C-850B-52EC34959F85}" type="presOf" srcId="{D5260EF7-E274-453C-903B-3EEA2850D785}" destId="{B062C30A-04DC-4C73-A027-94E5F010E365}" srcOrd="0" destOrd="0" presId="urn:microsoft.com/office/officeart/2005/8/layout/default#1"/>
    <dgm:cxn modelId="{0F5D17A0-66BF-4662-814E-5B4D1A24C888}" srcId="{B39E2001-9803-477B-882E-C5C260C024BC}" destId="{74C98507-F5CE-48AF-86A4-8A4EF00DEF70}" srcOrd="5" destOrd="0" parTransId="{FAE18A1B-0770-4D64-912B-24C22B6E71DC}" sibTransId="{6A3C0FA1-58B8-4D3E-BE51-E92D6ECC3A69}"/>
    <dgm:cxn modelId="{AC082B96-223C-4E26-A6F0-B1DBAFA15D6D}" srcId="{B39E2001-9803-477B-882E-C5C260C024BC}" destId="{9DF9182F-18AA-4857-A27D-C74BF00B10B1}" srcOrd="2" destOrd="0" parTransId="{252F95DE-40FF-4A90-9927-1D86647F1CA8}" sibTransId="{7ACD5B5D-300B-4A4C-B589-E1FCC446056E}"/>
    <dgm:cxn modelId="{5C1F3E25-B740-481E-A5EB-4A0721A1D988}" type="presParOf" srcId="{BF6DC06A-E1F9-42B5-BF4D-7A995AF67EF1}" destId="{B062C30A-04DC-4C73-A027-94E5F010E365}" srcOrd="0" destOrd="0" presId="urn:microsoft.com/office/officeart/2005/8/layout/default#1"/>
    <dgm:cxn modelId="{0A1DE672-940E-4A54-BCC0-6A1BDBF7E285}" type="presParOf" srcId="{BF6DC06A-E1F9-42B5-BF4D-7A995AF67EF1}" destId="{4834BB87-4F70-4AB7-A17C-A40E360AAEE8}" srcOrd="1" destOrd="0" presId="urn:microsoft.com/office/officeart/2005/8/layout/default#1"/>
    <dgm:cxn modelId="{7E6D7E05-5790-4CBF-9F42-6D932118B299}" type="presParOf" srcId="{BF6DC06A-E1F9-42B5-BF4D-7A995AF67EF1}" destId="{84045E9B-6944-41B6-B9AC-C641DD2AED3D}" srcOrd="2" destOrd="0" presId="urn:microsoft.com/office/officeart/2005/8/layout/default#1"/>
    <dgm:cxn modelId="{447FEF5F-B867-4DBB-9686-6E03A65A3F21}" type="presParOf" srcId="{BF6DC06A-E1F9-42B5-BF4D-7A995AF67EF1}" destId="{DE794A2C-EA2B-4C2B-9B74-0B20065E3B68}" srcOrd="3" destOrd="0" presId="urn:microsoft.com/office/officeart/2005/8/layout/default#1"/>
    <dgm:cxn modelId="{1074A21D-0F36-46FF-9CF2-352BE720358A}" type="presParOf" srcId="{BF6DC06A-E1F9-42B5-BF4D-7A995AF67EF1}" destId="{0947AC3F-BDEC-4158-A44C-ED8C39F7445F}" srcOrd="4" destOrd="0" presId="urn:microsoft.com/office/officeart/2005/8/layout/default#1"/>
    <dgm:cxn modelId="{C8CE7ADD-4573-4535-AA6D-0617688B715E}" type="presParOf" srcId="{BF6DC06A-E1F9-42B5-BF4D-7A995AF67EF1}" destId="{F17065CB-6F67-4CE3-AEFE-3D788474D555}" srcOrd="5" destOrd="0" presId="urn:microsoft.com/office/officeart/2005/8/layout/default#1"/>
    <dgm:cxn modelId="{0A2D6D4A-1014-46BF-BE11-BF274C7D8DEE}" type="presParOf" srcId="{BF6DC06A-E1F9-42B5-BF4D-7A995AF67EF1}" destId="{0D2F6163-5965-4917-B9F0-1A8DB47AE9BD}" srcOrd="6" destOrd="0" presId="urn:microsoft.com/office/officeart/2005/8/layout/default#1"/>
    <dgm:cxn modelId="{DE3BEDDF-280B-49F3-A624-BBFF4CA5378A}" type="presParOf" srcId="{BF6DC06A-E1F9-42B5-BF4D-7A995AF67EF1}" destId="{09934BC9-CDE5-4DBF-A5C4-39CAE4D35C7C}" srcOrd="7" destOrd="0" presId="urn:microsoft.com/office/officeart/2005/8/layout/default#1"/>
    <dgm:cxn modelId="{2009C900-B7D1-47F3-9544-F2A294FD704C}" type="presParOf" srcId="{BF6DC06A-E1F9-42B5-BF4D-7A995AF67EF1}" destId="{E28A9F93-1B57-4D3F-A5F1-2F6BBF1E4C16}" srcOrd="8" destOrd="0" presId="urn:microsoft.com/office/officeart/2005/8/layout/default#1"/>
    <dgm:cxn modelId="{E89AEF5E-8283-4D60-A0E4-82B9E7A22B5D}" type="presParOf" srcId="{BF6DC06A-E1F9-42B5-BF4D-7A995AF67EF1}" destId="{6E8D629A-1A90-4EF4-A064-1236D77CBC9A}" srcOrd="9" destOrd="0" presId="urn:microsoft.com/office/officeart/2005/8/layout/default#1"/>
    <dgm:cxn modelId="{0D922F33-20E2-4519-B691-97B7759727FC}" type="presParOf" srcId="{BF6DC06A-E1F9-42B5-BF4D-7A995AF67EF1}" destId="{CAA5C7C4-E4C8-4654-B7AB-3A875D4262DF}" srcOrd="10" destOrd="0" presId="urn:microsoft.com/office/officeart/2005/8/layout/default#1"/>
    <dgm:cxn modelId="{9248B1CB-1BCE-4ACE-B636-DD6A2EDC30B1}" type="presParOf" srcId="{BF6DC06A-E1F9-42B5-BF4D-7A995AF67EF1}" destId="{C9F4AC5D-67F8-48EC-AA89-8870C63D109C}" srcOrd="11" destOrd="0" presId="urn:microsoft.com/office/officeart/2005/8/layout/default#1"/>
    <dgm:cxn modelId="{9DBD09C0-8F7D-4ABD-BE1B-7C51C507FF92}" type="presParOf" srcId="{BF6DC06A-E1F9-42B5-BF4D-7A995AF67EF1}" destId="{7E8D7DF9-1F6B-4BFA-9EC1-FBED2F8B39AE}" srcOrd="12" destOrd="0" presId="urn:microsoft.com/office/officeart/2005/8/layout/default#1"/>
    <dgm:cxn modelId="{4D4369C8-02B1-46D6-A86A-670BA314998B}" type="presParOf" srcId="{BF6DC06A-E1F9-42B5-BF4D-7A995AF67EF1}" destId="{9A669219-8B4C-4195-B2DA-174663F8F3A4}" srcOrd="13" destOrd="0" presId="urn:microsoft.com/office/officeart/2005/8/layout/default#1"/>
    <dgm:cxn modelId="{31A730A1-5A95-4946-BBB0-F284708928EB}" type="presParOf" srcId="{BF6DC06A-E1F9-42B5-BF4D-7A995AF67EF1}" destId="{D9A88551-3927-4E7B-BE4B-D5AF3809C987}" srcOrd="14" destOrd="0" presId="urn:microsoft.com/office/officeart/2005/8/layout/default#1"/>
    <dgm:cxn modelId="{83AB71E3-5372-4523-88C7-02A4E32A0159}" type="presParOf" srcId="{BF6DC06A-E1F9-42B5-BF4D-7A995AF67EF1}" destId="{D1EC8D5C-23E7-4DB0-9328-6EA5985C49C7}" srcOrd="15" destOrd="0" presId="urn:microsoft.com/office/officeart/2005/8/layout/default#1"/>
    <dgm:cxn modelId="{190C2C82-8859-4282-B975-3B54E9403ABE}" type="presParOf" srcId="{BF6DC06A-E1F9-42B5-BF4D-7A995AF67EF1}" destId="{2E7A7E24-E692-4461-9294-C6AF407A8464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DBF8C-6E2B-44EC-A49E-319BCA726B4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044A1D5-EEF7-418D-AAC9-F601B54DDB0D}">
      <dgm:prSet phldrT="[Текст]" custT="1"/>
      <dgm:spPr/>
      <dgm:t>
        <a:bodyPr/>
        <a:lstStyle/>
        <a:p>
          <a:r>
            <a:rPr lang="ru-RU" sz="1800" b="1" dirty="0"/>
            <a:t>Органы власти</a:t>
          </a:r>
          <a:endParaRPr lang="ru-RU" sz="1800" dirty="0"/>
        </a:p>
      </dgm:t>
    </dgm:pt>
    <dgm:pt modelId="{E23BFB60-0564-4785-98E2-89F6435F68F5}" type="parTrans" cxnId="{8416AEDA-FC72-4699-A7E5-0D5B9F26ED4A}">
      <dgm:prSet/>
      <dgm:spPr/>
      <dgm:t>
        <a:bodyPr/>
        <a:lstStyle/>
        <a:p>
          <a:endParaRPr lang="ru-RU"/>
        </a:p>
      </dgm:t>
    </dgm:pt>
    <dgm:pt modelId="{9CDE3C99-E7F6-4337-8C41-CD88BCB60834}" type="sibTrans" cxnId="{8416AEDA-FC72-4699-A7E5-0D5B9F26ED4A}">
      <dgm:prSet/>
      <dgm:spPr/>
      <dgm:t>
        <a:bodyPr/>
        <a:lstStyle/>
        <a:p>
          <a:endParaRPr lang="ru-RU"/>
        </a:p>
      </dgm:t>
    </dgm:pt>
    <dgm:pt modelId="{72CBDC4B-5506-422E-BB99-A35F75A3078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транспорта РФ</a:t>
          </a:r>
          <a:endParaRPr lang="ru-RU" dirty="0"/>
        </a:p>
      </dgm:t>
    </dgm:pt>
    <dgm:pt modelId="{BDFADAD2-A05A-4FCA-82EC-6E0E9F379496}" type="parTrans" cxnId="{A5A3D7EF-534A-4634-A0D0-A974EBEE6F3C}">
      <dgm:prSet/>
      <dgm:spPr/>
      <dgm:t>
        <a:bodyPr/>
        <a:lstStyle/>
        <a:p>
          <a:endParaRPr lang="ru-RU"/>
        </a:p>
      </dgm:t>
    </dgm:pt>
    <dgm:pt modelId="{83E859D7-6E31-4E0F-8F63-76D9E4706DE1}" type="sibTrans" cxnId="{A5A3D7EF-534A-4634-A0D0-A974EBEE6F3C}">
      <dgm:prSet/>
      <dgm:spPr/>
      <dgm:t>
        <a:bodyPr/>
        <a:lstStyle/>
        <a:p>
          <a:endParaRPr lang="ru-RU"/>
        </a:p>
      </dgm:t>
    </dgm:pt>
    <dgm:pt modelId="{68BB4711-DF7F-4E15-9A1D-35AFCA16F5DB}">
      <dgm:prSet phldrT="[Текст]" custT="1"/>
      <dgm:spPr/>
      <dgm:t>
        <a:bodyPr/>
        <a:lstStyle/>
        <a:p>
          <a:r>
            <a:rPr lang="ru-RU" sz="800" b="1" dirty="0"/>
            <a:t>Подведомственные организации</a:t>
          </a:r>
          <a:endParaRPr lang="ru-RU" sz="800" dirty="0"/>
        </a:p>
      </dgm:t>
    </dgm:pt>
    <dgm:pt modelId="{33148424-A100-4B47-9E5C-E7E02ACB023A}" type="parTrans" cxnId="{1F78183D-C1E6-4212-A927-CB4D59491090}">
      <dgm:prSet/>
      <dgm:spPr/>
      <dgm:t>
        <a:bodyPr/>
        <a:lstStyle/>
        <a:p>
          <a:endParaRPr lang="ru-RU"/>
        </a:p>
      </dgm:t>
    </dgm:pt>
    <dgm:pt modelId="{2BE2A786-2407-460A-8633-9D06C7F3197E}" type="sibTrans" cxnId="{1F78183D-C1E6-4212-A927-CB4D59491090}">
      <dgm:prSet/>
      <dgm:spPr/>
      <dgm:t>
        <a:bodyPr/>
        <a:lstStyle/>
        <a:p>
          <a:endParaRPr lang="ru-RU"/>
        </a:p>
      </dgm:t>
    </dgm:pt>
    <dgm:pt modelId="{0B620639-A044-4DE5-9CB6-6A5BF4F8E53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ГУП г. Москвы «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Мосгортранс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dirty="0"/>
        </a:p>
      </dgm:t>
    </dgm:pt>
    <dgm:pt modelId="{BAF3A9DD-A9AC-4147-8500-ED8E77E1CD63}" type="parTrans" cxnId="{FC9EDA13-E92A-4867-BB33-0E142C3DF553}">
      <dgm:prSet/>
      <dgm:spPr/>
      <dgm:t>
        <a:bodyPr/>
        <a:lstStyle/>
        <a:p>
          <a:endParaRPr lang="ru-RU"/>
        </a:p>
      </dgm:t>
    </dgm:pt>
    <dgm:pt modelId="{2D6DF583-DC30-4C69-A71C-2348146F4EC0}" type="sibTrans" cxnId="{FC9EDA13-E92A-4867-BB33-0E142C3DF553}">
      <dgm:prSet/>
      <dgm:spPr/>
      <dgm:t>
        <a:bodyPr/>
        <a:lstStyle/>
        <a:p>
          <a:endParaRPr lang="ru-RU"/>
        </a:p>
      </dgm:t>
    </dgm:pt>
    <dgm:pt modelId="{28B7E75B-1B90-4967-9BC7-E7FD941434C5}">
      <dgm:prSet phldrT="[Текст]" custT="1"/>
      <dgm:spPr/>
      <dgm:t>
        <a:bodyPr/>
        <a:lstStyle/>
        <a:p>
          <a:r>
            <a:rPr lang="ru-RU" sz="1100" b="1" dirty="0"/>
            <a:t>Представители транспортной отрасли</a:t>
          </a:r>
          <a:endParaRPr lang="ru-RU" sz="1100" dirty="0"/>
        </a:p>
      </dgm:t>
    </dgm:pt>
    <dgm:pt modelId="{171592A1-A32D-4A46-B8FC-121480B3A78B}" type="parTrans" cxnId="{3457B3EF-C050-4596-84FA-931B9B60A54F}">
      <dgm:prSet/>
      <dgm:spPr/>
      <dgm:t>
        <a:bodyPr/>
        <a:lstStyle/>
        <a:p>
          <a:endParaRPr lang="ru-RU"/>
        </a:p>
      </dgm:t>
    </dgm:pt>
    <dgm:pt modelId="{F18B5E23-3231-4AA1-B66D-CF0C37BE66D7}" type="sibTrans" cxnId="{3457B3EF-C050-4596-84FA-931B9B60A54F}">
      <dgm:prSet/>
      <dgm:spPr/>
      <dgm:t>
        <a:bodyPr/>
        <a:lstStyle/>
        <a:p>
          <a:endParaRPr lang="ru-RU"/>
        </a:p>
      </dgm:t>
    </dgm:pt>
    <dgm:pt modelId="{A9C112C3-BB76-45F2-A081-7DBF89832072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ГАУ «Научно-исследовательский и проектный институт Генерального плана города Москвы» (ГАУ «Институт Генплана Москвы»)</a:t>
          </a:r>
          <a:endParaRPr lang="ru-RU" sz="1100" dirty="0"/>
        </a:p>
      </dgm:t>
    </dgm:pt>
    <dgm:pt modelId="{4184E98C-FDA6-43C9-985B-A698646DED3F}" type="parTrans" cxnId="{334674B7-632F-4811-8064-CCFD60E5D0D0}">
      <dgm:prSet/>
      <dgm:spPr/>
      <dgm:t>
        <a:bodyPr/>
        <a:lstStyle/>
        <a:p>
          <a:endParaRPr lang="ru-RU"/>
        </a:p>
      </dgm:t>
    </dgm:pt>
    <dgm:pt modelId="{E1C986F2-8B5A-4457-A5F2-E1A68B2B0A9A}" type="sibTrans" cxnId="{334674B7-632F-4811-8064-CCFD60E5D0D0}">
      <dgm:prSet/>
      <dgm:spPr/>
      <dgm:t>
        <a:bodyPr/>
        <a:lstStyle/>
        <a:p>
          <a:endParaRPr lang="ru-RU"/>
        </a:p>
      </dgm:t>
    </dgm:pt>
    <dgm:pt modelId="{CEACF9CD-F7D9-4127-8E15-F931376F0971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транспорта и развития дорожно-транспортной инфраструктуры города Москвы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53C7D-0068-4668-BD2B-BAA2B13AE9DF}" type="parTrans" cxnId="{EE8F17A2-ED0B-4A1A-8DA6-E08996887C9A}">
      <dgm:prSet/>
      <dgm:spPr/>
      <dgm:t>
        <a:bodyPr/>
        <a:lstStyle/>
        <a:p>
          <a:endParaRPr lang="ru-RU"/>
        </a:p>
      </dgm:t>
    </dgm:pt>
    <dgm:pt modelId="{9B88F018-B21F-47D5-8906-AD8CB14DA4E4}" type="sibTrans" cxnId="{EE8F17A2-ED0B-4A1A-8DA6-E08996887C9A}">
      <dgm:prSet/>
      <dgm:spPr/>
      <dgm:t>
        <a:bodyPr/>
        <a:lstStyle/>
        <a:p>
          <a:endParaRPr lang="ru-RU"/>
        </a:p>
      </dgm:t>
    </dgm:pt>
    <dgm:pt modelId="{4B77D243-4129-4498-BE5E-44E49F463DF9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транспорта и дорожной инфраструктуры Московской области</a:t>
          </a:r>
        </a:p>
      </dgm:t>
    </dgm:pt>
    <dgm:pt modelId="{4035326C-4ABF-498C-B42C-35578D655C67}" type="parTrans" cxnId="{21E1DDC2-C2EA-4806-BD73-9A8B1A5FD398}">
      <dgm:prSet/>
      <dgm:spPr/>
      <dgm:t>
        <a:bodyPr/>
        <a:lstStyle/>
        <a:p>
          <a:endParaRPr lang="ru-RU"/>
        </a:p>
      </dgm:t>
    </dgm:pt>
    <dgm:pt modelId="{FE795964-02C3-4007-82BF-0295393E613D}" type="sibTrans" cxnId="{21E1DDC2-C2EA-4806-BD73-9A8B1A5FD398}">
      <dgm:prSet/>
      <dgm:spPr/>
      <dgm:t>
        <a:bodyPr/>
        <a:lstStyle/>
        <a:p>
          <a:endParaRPr lang="ru-RU"/>
        </a:p>
      </dgm:t>
    </dgm:pt>
    <dgm:pt modelId="{3592664C-0FD3-43B7-9582-57C54B80CC85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Московская административная дорожная инспекция (МАДИ)</a:t>
          </a:r>
        </a:p>
      </dgm:t>
    </dgm:pt>
    <dgm:pt modelId="{51810FAB-1396-429A-862E-235E14F1EFA3}" type="parTrans" cxnId="{963CB757-056F-4FFD-9BC1-BF4857289C53}">
      <dgm:prSet/>
      <dgm:spPr/>
      <dgm:t>
        <a:bodyPr/>
        <a:lstStyle/>
        <a:p>
          <a:endParaRPr lang="ru-RU"/>
        </a:p>
      </dgm:t>
    </dgm:pt>
    <dgm:pt modelId="{C1CADBF6-85BE-47CA-AE64-DA26ADC7840A}" type="sibTrans" cxnId="{963CB757-056F-4FFD-9BC1-BF4857289C53}">
      <dgm:prSet/>
      <dgm:spPr/>
      <dgm:t>
        <a:bodyPr/>
        <a:lstStyle/>
        <a:p>
          <a:endParaRPr lang="ru-RU"/>
        </a:p>
      </dgm:t>
    </dgm:pt>
    <dgm:pt modelId="{CC746818-D438-49B4-AC0A-A5CDE02D4212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ГКУ «Организатор перевозок»</a:t>
          </a:r>
        </a:p>
      </dgm:t>
    </dgm:pt>
    <dgm:pt modelId="{05DB7150-4A57-4028-BFBD-3BDB79124EAA}" type="parTrans" cxnId="{75B6605B-FEF0-4EDA-8DD6-E2DE02AF32E0}">
      <dgm:prSet/>
      <dgm:spPr/>
      <dgm:t>
        <a:bodyPr/>
        <a:lstStyle/>
        <a:p>
          <a:endParaRPr lang="ru-RU"/>
        </a:p>
      </dgm:t>
    </dgm:pt>
    <dgm:pt modelId="{95F4C94C-A1D4-441C-AF11-FDE624463BC6}" type="sibTrans" cxnId="{75B6605B-FEF0-4EDA-8DD6-E2DE02AF32E0}">
      <dgm:prSet/>
      <dgm:spPr/>
      <dgm:t>
        <a:bodyPr/>
        <a:lstStyle/>
        <a:p>
          <a:endParaRPr lang="ru-RU"/>
        </a:p>
      </dgm:t>
    </dgm:pt>
    <dgm:pt modelId="{10FE1959-7F31-4E43-A212-71879520EAB6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ГКУ «Администратор Московского парковочного пространства (АМПП)»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32E30-A8CD-474E-B0DA-513D32829C73}" type="parTrans" cxnId="{A9E3C105-4DBF-439A-AB6C-E55AB4B49707}">
      <dgm:prSet/>
      <dgm:spPr/>
      <dgm:t>
        <a:bodyPr/>
        <a:lstStyle/>
        <a:p>
          <a:endParaRPr lang="ru-RU"/>
        </a:p>
      </dgm:t>
    </dgm:pt>
    <dgm:pt modelId="{2B94511A-B1FC-4EAA-A414-BCB504E9F682}" type="sibTrans" cxnId="{A9E3C105-4DBF-439A-AB6C-E55AB4B49707}">
      <dgm:prSet/>
      <dgm:spPr/>
      <dgm:t>
        <a:bodyPr/>
        <a:lstStyle/>
        <a:p>
          <a:endParaRPr lang="ru-RU"/>
        </a:p>
      </dgm:t>
    </dgm:pt>
    <dgm:pt modelId="{FFA4BA6C-6032-48B9-AD24-19920DCF9D4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ГКУ «Центр организации дорожного движения» Правительства Москвы» (ГКУ ЦОДД)</a:t>
          </a:r>
        </a:p>
      </dgm:t>
    </dgm:pt>
    <dgm:pt modelId="{0D5A81C4-0D02-437B-81F9-BFF81F5217F8}" type="parTrans" cxnId="{F8219D4C-ACE2-412C-865F-5C605AB74905}">
      <dgm:prSet/>
      <dgm:spPr/>
      <dgm:t>
        <a:bodyPr/>
        <a:lstStyle/>
        <a:p>
          <a:endParaRPr lang="ru-RU"/>
        </a:p>
      </dgm:t>
    </dgm:pt>
    <dgm:pt modelId="{FA2915BE-DE7C-45AB-990E-E41F6A0CBA14}" type="sibTrans" cxnId="{F8219D4C-ACE2-412C-865F-5C605AB74905}">
      <dgm:prSet/>
      <dgm:spPr/>
      <dgm:t>
        <a:bodyPr/>
        <a:lstStyle/>
        <a:p>
          <a:endParaRPr lang="ru-RU"/>
        </a:p>
      </dgm:t>
    </dgm:pt>
    <dgm:pt modelId="{B11C46A5-B9C0-4681-82D3-2689963107D6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Ассоциация содействия развитию транспортной отрасли «Транспортная Ассоциация Московской Агломерации» (Ассоциация «ТАМА»)</a:t>
          </a:r>
        </a:p>
      </dgm:t>
    </dgm:pt>
    <dgm:pt modelId="{9F4F2733-8D19-4C48-B978-09259415F2C9}" type="parTrans" cxnId="{CDCF720F-CA2E-432D-84D9-6D5699FDE983}">
      <dgm:prSet/>
      <dgm:spPr/>
      <dgm:t>
        <a:bodyPr/>
        <a:lstStyle/>
        <a:p>
          <a:endParaRPr lang="ru-RU"/>
        </a:p>
      </dgm:t>
    </dgm:pt>
    <dgm:pt modelId="{B641F993-5FC4-414A-B15C-4DC4A5B84BD2}" type="sibTrans" cxnId="{CDCF720F-CA2E-432D-84D9-6D5699FDE983}">
      <dgm:prSet/>
      <dgm:spPr/>
      <dgm:t>
        <a:bodyPr/>
        <a:lstStyle/>
        <a:p>
          <a:endParaRPr lang="ru-RU"/>
        </a:p>
      </dgm:t>
    </dgm:pt>
    <dgm:pt modelId="{77D1918B-81A1-463E-AC05-0E4797637AF9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FM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Logistic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F6025-78AF-406C-B98E-9537D6F3092C}" type="parTrans" cxnId="{336DC9AC-1A74-48C0-8FB3-7C005E51240E}">
      <dgm:prSet/>
      <dgm:spPr/>
      <dgm:t>
        <a:bodyPr/>
        <a:lstStyle/>
        <a:p>
          <a:endParaRPr lang="ru-RU"/>
        </a:p>
      </dgm:t>
    </dgm:pt>
    <dgm:pt modelId="{357968E0-9208-4192-8CF9-4146E91E39B2}" type="sibTrans" cxnId="{336DC9AC-1A74-48C0-8FB3-7C005E51240E}">
      <dgm:prSet/>
      <dgm:spPr/>
      <dgm:t>
        <a:bodyPr/>
        <a:lstStyle/>
        <a:p>
          <a:endParaRPr lang="ru-RU"/>
        </a:p>
      </dgm:t>
    </dgm:pt>
    <dgm:pt modelId="{8822D90D-4736-426F-9123-18D5F5352C91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РеалТранс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91614A5A-A596-4A7D-AFD2-07F74C9B9C17}" type="parTrans" cxnId="{42CCDC7D-EA6D-445A-AE54-97C075CB1A60}">
      <dgm:prSet/>
      <dgm:spPr/>
      <dgm:t>
        <a:bodyPr/>
        <a:lstStyle/>
        <a:p>
          <a:endParaRPr lang="ru-RU"/>
        </a:p>
      </dgm:t>
    </dgm:pt>
    <dgm:pt modelId="{93A74475-ADD8-4763-AD43-1A6A9FB4E9C2}" type="sibTrans" cxnId="{42CCDC7D-EA6D-445A-AE54-97C075CB1A60}">
      <dgm:prSet/>
      <dgm:spPr/>
      <dgm:t>
        <a:bodyPr/>
        <a:lstStyle/>
        <a:p>
          <a:endParaRPr lang="ru-RU"/>
        </a:p>
      </dgm:t>
    </dgm:pt>
    <dgm:pt modelId="{BBB030F5-5CD0-484C-8AA2-0DB2BF704C8E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"МЭЙДЖОР-АВТО" (ООО «МЭЙДЖОР-АВТО»)</a:t>
          </a:r>
        </a:p>
      </dgm:t>
    </dgm:pt>
    <dgm:pt modelId="{DEAE9DE8-D198-4140-B416-EF2908FDC9C6}" type="parTrans" cxnId="{64F650B3-1EF1-4908-8A07-10863C25610A}">
      <dgm:prSet/>
      <dgm:spPr/>
      <dgm:t>
        <a:bodyPr/>
        <a:lstStyle/>
        <a:p>
          <a:endParaRPr lang="ru-RU"/>
        </a:p>
      </dgm:t>
    </dgm:pt>
    <dgm:pt modelId="{DDCA9ADF-B8AB-4A53-8EDC-E4F9A181840A}" type="sibTrans" cxnId="{64F650B3-1EF1-4908-8A07-10863C25610A}">
      <dgm:prSet/>
      <dgm:spPr/>
      <dgm:t>
        <a:bodyPr/>
        <a:lstStyle/>
        <a:p>
          <a:endParaRPr lang="ru-RU"/>
        </a:p>
      </dgm:t>
    </dgm:pt>
    <dgm:pt modelId="{341DD9EE-693A-4331-BBB9-C4B9B8F6D368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Акционерное общество «Дорожно-строительная компания «Автобан»</a:t>
          </a:r>
        </a:p>
      </dgm:t>
    </dgm:pt>
    <dgm:pt modelId="{7E790BF2-C29E-4766-9B30-6A0D80013B4D}" type="parTrans" cxnId="{73F90D73-B944-4FA0-8F6F-46BABC0BB5D0}">
      <dgm:prSet/>
      <dgm:spPr/>
      <dgm:t>
        <a:bodyPr/>
        <a:lstStyle/>
        <a:p>
          <a:endParaRPr lang="ru-RU"/>
        </a:p>
      </dgm:t>
    </dgm:pt>
    <dgm:pt modelId="{0D3AA9C5-CDCB-4B37-BDD8-253017AA29EE}" type="sibTrans" cxnId="{73F90D73-B944-4FA0-8F6F-46BABC0BB5D0}">
      <dgm:prSet/>
      <dgm:spPr/>
      <dgm:t>
        <a:bodyPr/>
        <a:lstStyle/>
        <a:p>
          <a:endParaRPr lang="ru-RU"/>
        </a:p>
      </dgm:t>
    </dgm:pt>
    <dgm:pt modelId="{A003613F-3D0C-425D-B138-8EDE88C7F705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«ГРУППА МОВИСТА»</a:t>
          </a:r>
        </a:p>
      </dgm:t>
    </dgm:pt>
    <dgm:pt modelId="{62DAA035-479B-41D0-BA9E-E32C2DA046F2}" type="parTrans" cxnId="{9D44E757-0C71-401F-BD75-CFE768E92E62}">
      <dgm:prSet/>
      <dgm:spPr/>
      <dgm:t>
        <a:bodyPr/>
        <a:lstStyle/>
        <a:p>
          <a:endParaRPr lang="ru-RU"/>
        </a:p>
      </dgm:t>
    </dgm:pt>
    <dgm:pt modelId="{51EA427F-A09E-4DD7-9B79-C72771D77E63}" type="sibTrans" cxnId="{9D44E757-0C71-401F-BD75-CFE768E92E62}">
      <dgm:prSet/>
      <dgm:spPr/>
      <dgm:t>
        <a:bodyPr/>
        <a:lstStyle/>
        <a:p>
          <a:endParaRPr lang="ru-RU"/>
        </a:p>
      </dgm:t>
    </dgm:pt>
    <dgm:pt modelId="{CEF7869C-4C00-4467-9702-0512D2C84CC9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«ГОРТАКСИ»</a:t>
          </a:r>
        </a:p>
      </dgm:t>
    </dgm:pt>
    <dgm:pt modelId="{CC53A27E-49EB-469C-AF8F-5B26D88FD125}" type="parTrans" cxnId="{67847660-5D6A-44D9-B746-5A50DA14368E}">
      <dgm:prSet/>
      <dgm:spPr/>
      <dgm:t>
        <a:bodyPr/>
        <a:lstStyle/>
        <a:p>
          <a:endParaRPr lang="ru-RU"/>
        </a:p>
      </dgm:t>
    </dgm:pt>
    <dgm:pt modelId="{70C1426E-4011-45E0-934C-19412A1C3C6D}" type="sibTrans" cxnId="{67847660-5D6A-44D9-B746-5A50DA14368E}">
      <dgm:prSet/>
      <dgm:spPr/>
      <dgm:t>
        <a:bodyPr/>
        <a:lstStyle/>
        <a:p>
          <a:endParaRPr lang="ru-RU"/>
        </a:p>
      </dgm:t>
    </dgm:pt>
    <dgm:pt modelId="{4960C076-88BF-403F-B9D2-016E382A92AA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Яндекс.Такси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8FE554F0-80C7-4705-A647-90329092874B}" type="parTrans" cxnId="{93850CBB-5601-442F-93ED-9DE704608876}">
      <dgm:prSet/>
      <dgm:spPr/>
      <dgm:t>
        <a:bodyPr/>
        <a:lstStyle/>
        <a:p>
          <a:endParaRPr lang="ru-RU"/>
        </a:p>
      </dgm:t>
    </dgm:pt>
    <dgm:pt modelId="{73CA3248-8330-46E7-9CCA-20D8EA04D1D4}" type="sibTrans" cxnId="{93850CBB-5601-442F-93ED-9DE704608876}">
      <dgm:prSet/>
      <dgm:spPr/>
      <dgm:t>
        <a:bodyPr/>
        <a:lstStyle/>
        <a:p>
          <a:endParaRPr lang="ru-RU"/>
        </a:p>
      </dgm:t>
    </dgm:pt>
    <dgm:pt modelId="{13341875-FB79-4F84-B202-96FCFC0B1C2B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«ТАКСИБИЗНЕСКАР»</a:t>
          </a:r>
        </a:p>
      </dgm:t>
    </dgm:pt>
    <dgm:pt modelId="{11485A97-B7CB-4572-849D-3E917F7EE08E}" type="parTrans" cxnId="{54165510-333A-4650-9848-B285421136B0}">
      <dgm:prSet/>
      <dgm:spPr/>
      <dgm:t>
        <a:bodyPr/>
        <a:lstStyle/>
        <a:p>
          <a:endParaRPr lang="ru-RU"/>
        </a:p>
      </dgm:t>
    </dgm:pt>
    <dgm:pt modelId="{08142271-A3DF-4E84-9C23-EE3AFFF4E44C}" type="sibTrans" cxnId="{54165510-333A-4650-9848-B285421136B0}">
      <dgm:prSet/>
      <dgm:spPr/>
      <dgm:t>
        <a:bodyPr/>
        <a:lstStyle/>
        <a:p>
          <a:endParaRPr lang="ru-RU"/>
        </a:p>
      </dgm:t>
    </dgm:pt>
    <dgm:pt modelId="{703E14AC-F896-4DA8-A5A4-D5C142A839FB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«Экспресс-Авто»</a:t>
          </a:r>
        </a:p>
      </dgm:t>
    </dgm:pt>
    <dgm:pt modelId="{0EB20A75-4843-44A0-AF75-3A7F3879CD46}" type="parTrans" cxnId="{E81F67DE-0B18-4B9F-8B23-E2050E21EB60}">
      <dgm:prSet/>
      <dgm:spPr/>
      <dgm:t>
        <a:bodyPr/>
        <a:lstStyle/>
        <a:p>
          <a:endParaRPr lang="ru-RU"/>
        </a:p>
      </dgm:t>
    </dgm:pt>
    <dgm:pt modelId="{BCF28A62-7CF4-4D94-8D5D-1400789BA3DF}" type="sibTrans" cxnId="{E81F67DE-0B18-4B9F-8B23-E2050E21EB60}">
      <dgm:prSet/>
      <dgm:spPr/>
      <dgm:t>
        <a:bodyPr/>
        <a:lstStyle/>
        <a:p>
          <a:endParaRPr lang="ru-RU"/>
        </a:p>
      </dgm:t>
    </dgm:pt>
    <dgm:pt modelId="{BD9C1E02-AD45-4149-AC0C-B54BA1A229EC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Российский автотранспортный союз (РАС)</a:t>
          </a:r>
        </a:p>
      </dgm:t>
    </dgm:pt>
    <dgm:pt modelId="{653BEEE3-F714-4B28-9E0F-70D874BF4AAE}" type="parTrans" cxnId="{50E67AEE-F0DB-4B97-9154-5F3F08BB9C02}">
      <dgm:prSet/>
      <dgm:spPr/>
      <dgm:t>
        <a:bodyPr/>
        <a:lstStyle/>
        <a:p>
          <a:endParaRPr lang="ru-RU"/>
        </a:p>
      </dgm:t>
    </dgm:pt>
    <dgm:pt modelId="{2A79DF81-E595-4670-9157-1B1FB9CE02EF}" type="sibTrans" cxnId="{50E67AEE-F0DB-4B97-9154-5F3F08BB9C02}">
      <dgm:prSet/>
      <dgm:spPr/>
      <dgm:t>
        <a:bodyPr/>
        <a:lstStyle/>
        <a:p>
          <a:endParaRPr lang="ru-RU"/>
        </a:p>
      </dgm:t>
    </dgm:pt>
    <dgm:pt modelId="{510A4FDB-1800-4030-A048-9239FEAB3165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Ассоциация «Цифровой транспорт и логистика» (ЦТЛ)</a:t>
          </a:r>
        </a:p>
      </dgm:t>
    </dgm:pt>
    <dgm:pt modelId="{D9F873D5-F84F-4D06-9A6C-8EE6F28BF1F6}" type="parTrans" cxnId="{A090D9E0-5180-4B74-B37D-4F7995B43620}">
      <dgm:prSet/>
      <dgm:spPr/>
      <dgm:t>
        <a:bodyPr/>
        <a:lstStyle/>
        <a:p>
          <a:endParaRPr lang="ru-RU"/>
        </a:p>
      </dgm:t>
    </dgm:pt>
    <dgm:pt modelId="{B4B71F34-E7AC-42B1-AF5B-36D2DEFB5609}" type="sibTrans" cxnId="{A090D9E0-5180-4B74-B37D-4F7995B43620}">
      <dgm:prSet/>
      <dgm:spPr/>
      <dgm:t>
        <a:bodyPr/>
        <a:lstStyle/>
        <a:p>
          <a:endParaRPr lang="ru-RU"/>
        </a:p>
      </dgm:t>
    </dgm:pt>
    <dgm:pt modelId="{7A247C72-26D0-43FB-B3D8-D7AF9455D0F3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ГК «Деловые линии»</a:t>
          </a:r>
        </a:p>
      </dgm:t>
    </dgm:pt>
    <dgm:pt modelId="{2A591278-1489-4D04-A2C6-2195D32238C7}" type="parTrans" cxnId="{85B5E07B-E62C-4A7D-8660-38905C64C72F}">
      <dgm:prSet/>
      <dgm:spPr/>
      <dgm:t>
        <a:bodyPr/>
        <a:lstStyle/>
        <a:p>
          <a:endParaRPr lang="ru-RU"/>
        </a:p>
      </dgm:t>
    </dgm:pt>
    <dgm:pt modelId="{525C2C56-A4B0-42C9-855C-34A6E9A5184C}" type="sibTrans" cxnId="{85B5E07B-E62C-4A7D-8660-38905C64C72F}">
      <dgm:prSet/>
      <dgm:spPr/>
      <dgm:t>
        <a:bodyPr/>
        <a:lstStyle/>
        <a:p>
          <a:endParaRPr lang="ru-RU"/>
        </a:p>
      </dgm:t>
    </dgm:pt>
    <dgm:pt modelId="{8A0879E9-47D5-4618-8B2F-2231817D5F08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ГК «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Совтрансавто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0384D59A-A56B-47FD-9BD9-526B32929B13}" type="parTrans" cxnId="{0FCA8F63-B5E4-4821-84E4-B2E5992A6F04}">
      <dgm:prSet/>
      <dgm:spPr/>
      <dgm:t>
        <a:bodyPr/>
        <a:lstStyle/>
        <a:p>
          <a:endParaRPr lang="ru-RU"/>
        </a:p>
      </dgm:t>
    </dgm:pt>
    <dgm:pt modelId="{304F2CFE-15A5-4995-A9E7-A1D9CE634B3C}" type="sibTrans" cxnId="{0FCA8F63-B5E4-4821-84E4-B2E5992A6F04}">
      <dgm:prSet/>
      <dgm:spPr/>
      <dgm:t>
        <a:bodyPr/>
        <a:lstStyle/>
        <a:p>
          <a:endParaRPr lang="ru-RU"/>
        </a:p>
      </dgm:t>
    </dgm:pt>
    <dgm:pt modelId="{3FF13191-38E8-4E69-8771-56992A4067D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Научно-исследовательский и проектный институт городского транспорта города Москвы (ГБУ «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МосТрансПроект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9A7799-E029-4FAC-AD7A-CE3F9E7279B9}" type="parTrans" cxnId="{47219E94-ACB5-488E-A9D7-1A1B27682939}">
      <dgm:prSet/>
      <dgm:spPr/>
      <dgm:t>
        <a:bodyPr/>
        <a:lstStyle/>
        <a:p>
          <a:endParaRPr lang="ru-RU"/>
        </a:p>
      </dgm:t>
    </dgm:pt>
    <dgm:pt modelId="{8BF75E66-E2AF-4520-978D-1587C669ED45}" type="sibTrans" cxnId="{47219E94-ACB5-488E-A9D7-1A1B27682939}">
      <dgm:prSet/>
      <dgm:spPr/>
      <dgm:t>
        <a:bodyPr/>
        <a:lstStyle/>
        <a:p>
          <a:endParaRPr lang="ru-RU"/>
        </a:p>
      </dgm:t>
    </dgm:pt>
    <dgm:pt modelId="{ACF8E087-4C94-4604-A749-D7F2EBB03350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«Сити-Мобил»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8232F-DB7D-4166-A080-456F762AB7BC}" type="parTrans" cxnId="{19F097BB-EFCF-429B-861F-160A69C9F628}">
      <dgm:prSet/>
      <dgm:spPr/>
      <dgm:t>
        <a:bodyPr/>
        <a:lstStyle/>
        <a:p>
          <a:endParaRPr lang="ru-RU"/>
        </a:p>
      </dgm:t>
    </dgm:pt>
    <dgm:pt modelId="{B3443253-BFCC-4963-9CB5-F719CFA2CDA0}" type="sibTrans" cxnId="{19F097BB-EFCF-429B-861F-160A69C9F628}">
      <dgm:prSet/>
      <dgm:spPr/>
      <dgm:t>
        <a:bodyPr/>
        <a:lstStyle/>
        <a:p>
          <a:endParaRPr lang="ru-RU"/>
        </a:p>
      </dgm:t>
    </dgm:pt>
    <dgm:pt modelId="{92811774-6D24-4AA4-8A0C-2BC1BB5169BC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Группа Автолайн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A7519-D71C-4FB8-AB5D-1B26033D94B7}" type="parTrans" cxnId="{88635A94-A68D-4322-9079-6D3AD319A0B0}">
      <dgm:prSet/>
      <dgm:spPr/>
      <dgm:t>
        <a:bodyPr/>
        <a:lstStyle/>
        <a:p>
          <a:endParaRPr lang="ru-RU"/>
        </a:p>
      </dgm:t>
    </dgm:pt>
    <dgm:pt modelId="{F831A65B-C852-4C62-AD39-E34DC121DFCA}" type="sibTrans" cxnId="{88635A94-A68D-4322-9079-6D3AD319A0B0}">
      <dgm:prSet/>
      <dgm:spPr/>
      <dgm:t>
        <a:bodyPr/>
        <a:lstStyle/>
        <a:p>
          <a:endParaRPr lang="ru-RU"/>
        </a:p>
      </dgm:t>
    </dgm:pt>
    <dgm:pt modelId="{736426A4-AB20-4A5A-A09F-27E26AE3C2F7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«ГЕПАРТ»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E2BAB-5512-41CC-BE4A-E6997E26D006}" type="parTrans" cxnId="{2B581C78-6AD1-4276-97A3-5BA978F19BFE}">
      <dgm:prSet/>
      <dgm:spPr/>
      <dgm:t>
        <a:bodyPr/>
        <a:lstStyle/>
        <a:p>
          <a:endParaRPr lang="ru-RU"/>
        </a:p>
      </dgm:t>
    </dgm:pt>
    <dgm:pt modelId="{DF423160-B608-490A-ACAD-D17590BBA75C}" type="sibTrans" cxnId="{2B581C78-6AD1-4276-97A3-5BA978F19BFE}">
      <dgm:prSet/>
      <dgm:spPr/>
      <dgm:t>
        <a:bodyPr/>
        <a:lstStyle/>
        <a:p>
          <a:endParaRPr lang="ru-RU"/>
        </a:p>
      </dgm:t>
    </dgm:pt>
    <dgm:pt modelId="{D99F78FD-ED0D-4E0B-96D7-29AB8B4CB558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«Таксомоторный парк № 20»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68647-D776-476C-9AE2-7917DEFC13EF}" type="parTrans" cxnId="{AF336242-5771-4C22-93C0-37ACBC2D6177}">
      <dgm:prSet/>
      <dgm:spPr/>
      <dgm:t>
        <a:bodyPr/>
        <a:lstStyle/>
        <a:p>
          <a:endParaRPr lang="ru-RU"/>
        </a:p>
      </dgm:t>
    </dgm:pt>
    <dgm:pt modelId="{04BA1580-8D92-47C3-8859-8FFBA936D495}" type="sibTrans" cxnId="{AF336242-5771-4C22-93C0-37ACBC2D6177}">
      <dgm:prSet/>
      <dgm:spPr/>
      <dgm:t>
        <a:bodyPr/>
        <a:lstStyle/>
        <a:p>
          <a:endParaRPr lang="ru-RU"/>
        </a:p>
      </dgm:t>
    </dgm:pt>
    <dgm:pt modelId="{B068D41B-ECEF-49B2-BD0D-D56C9D1EAB42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«Альфа Грант»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344405-46BB-4198-9F92-6379572E9737}" type="parTrans" cxnId="{198CE331-1FA3-4CE8-9A21-AFD0E38BDFC3}">
      <dgm:prSet/>
      <dgm:spPr/>
      <dgm:t>
        <a:bodyPr/>
        <a:lstStyle/>
        <a:p>
          <a:endParaRPr lang="ru-RU"/>
        </a:p>
      </dgm:t>
    </dgm:pt>
    <dgm:pt modelId="{DDB58E36-E25A-4A36-A206-FCE87E0F11D3}" type="sibTrans" cxnId="{198CE331-1FA3-4CE8-9A21-AFD0E38BDFC3}">
      <dgm:prSet/>
      <dgm:spPr/>
      <dgm:t>
        <a:bodyPr/>
        <a:lstStyle/>
        <a:p>
          <a:endParaRPr lang="ru-RU"/>
        </a:p>
      </dgm:t>
    </dgm:pt>
    <dgm:pt modelId="{633F43C6-6E05-414A-B4FA-5330C9D39F49}" type="pres">
      <dgm:prSet presAssocID="{352DBF8C-6E2B-44EC-A49E-319BCA726B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336F98-A4A3-4AC9-861B-DDAFF048382F}" type="pres">
      <dgm:prSet presAssocID="{6044A1D5-EEF7-418D-AAC9-F601B54DDB0D}" presName="composite" presStyleCnt="0"/>
      <dgm:spPr/>
    </dgm:pt>
    <dgm:pt modelId="{EBB4E3A1-185A-4BEC-A6B9-C2DB805F0AF6}" type="pres">
      <dgm:prSet presAssocID="{6044A1D5-EEF7-418D-AAC9-F601B54DDB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156BC-4371-4022-BB88-23ABE14C142E}" type="pres">
      <dgm:prSet presAssocID="{6044A1D5-EEF7-418D-AAC9-F601B54DDB0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189EB-C8EB-4419-BE2C-778D05A5B14F}" type="pres">
      <dgm:prSet presAssocID="{9CDE3C99-E7F6-4337-8C41-CD88BCB60834}" presName="sp" presStyleCnt="0"/>
      <dgm:spPr/>
    </dgm:pt>
    <dgm:pt modelId="{89BB2391-9441-42B2-A7C3-78BA19821384}" type="pres">
      <dgm:prSet presAssocID="{68BB4711-DF7F-4E15-9A1D-35AFCA16F5DB}" presName="composite" presStyleCnt="0"/>
      <dgm:spPr/>
    </dgm:pt>
    <dgm:pt modelId="{4630036D-1748-4E5A-8A52-7CB58F0E3507}" type="pres">
      <dgm:prSet presAssocID="{68BB4711-DF7F-4E15-9A1D-35AFCA16F5D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59BED-DD36-42F2-ADAD-7708AB19CE4C}" type="pres">
      <dgm:prSet presAssocID="{68BB4711-DF7F-4E15-9A1D-35AFCA16F5D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968E4-D124-41F6-8904-3AD3A84F6C32}" type="pres">
      <dgm:prSet presAssocID="{2BE2A786-2407-460A-8633-9D06C7F3197E}" presName="sp" presStyleCnt="0"/>
      <dgm:spPr/>
    </dgm:pt>
    <dgm:pt modelId="{CA131C06-FE55-475E-989D-CD0DBA189FA6}" type="pres">
      <dgm:prSet presAssocID="{28B7E75B-1B90-4967-9BC7-E7FD941434C5}" presName="composite" presStyleCnt="0"/>
      <dgm:spPr/>
    </dgm:pt>
    <dgm:pt modelId="{DF9CD8E4-F479-494E-9077-A429C5912B6F}" type="pres">
      <dgm:prSet presAssocID="{28B7E75B-1B90-4967-9BC7-E7FD941434C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4DC23-E93D-45C4-AB74-F9A428872A06}" type="pres">
      <dgm:prSet presAssocID="{28B7E75B-1B90-4967-9BC7-E7FD941434C5}" presName="descendantText" presStyleLbl="alignAcc1" presStyleIdx="2" presStyleCnt="3" custScaleY="380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DE825-512B-4B9E-BA02-24578F335333}" type="presOf" srcId="{341DD9EE-693A-4331-BBB9-C4B9B8F6D368}" destId="{2EA4DC23-E93D-45C4-AB74-F9A428872A06}" srcOrd="0" destOrd="5" presId="urn:microsoft.com/office/officeart/2005/8/layout/chevron2"/>
    <dgm:cxn modelId="{01774CEF-5203-4289-9FA1-D171DECA2DD4}" type="presOf" srcId="{B11C46A5-B9C0-4681-82D3-2689963107D6}" destId="{2EA4DC23-E93D-45C4-AB74-F9A428872A06}" srcOrd="0" destOrd="1" presId="urn:microsoft.com/office/officeart/2005/8/layout/chevron2"/>
    <dgm:cxn modelId="{93850CBB-5601-442F-93ED-9DE704608876}" srcId="{28B7E75B-1B90-4967-9BC7-E7FD941434C5}" destId="{4960C076-88BF-403F-B9D2-016E382A92AA}" srcOrd="8" destOrd="0" parTransId="{8FE554F0-80C7-4705-A647-90329092874B}" sibTransId="{73CA3248-8330-46E7-9CCA-20D8EA04D1D4}"/>
    <dgm:cxn modelId="{C158A757-5856-4969-9962-86C7D8C2056B}" type="presOf" srcId="{6044A1D5-EEF7-418D-AAC9-F601B54DDB0D}" destId="{EBB4E3A1-185A-4BEC-A6B9-C2DB805F0AF6}" srcOrd="0" destOrd="0" presId="urn:microsoft.com/office/officeart/2005/8/layout/chevron2"/>
    <dgm:cxn modelId="{EAEEF7A2-BC2C-4CF0-9556-1FCD15AA514D}" type="presOf" srcId="{13341875-FB79-4F84-B202-96FCFC0B1C2B}" destId="{2EA4DC23-E93D-45C4-AB74-F9A428872A06}" srcOrd="0" destOrd="14" presId="urn:microsoft.com/office/officeart/2005/8/layout/chevron2"/>
    <dgm:cxn modelId="{67847660-5D6A-44D9-B746-5A50DA14368E}" srcId="{28B7E75B-1B90-4967-9BC7-E7FD941434C5}" destId="{CEF7869C-4C00-4467-9702-0512D2C84CC9}" srcOrd="7" destOrd="0" parTransId="{CC53A27E-49EB-469C-AF8F-5B26D88FD125}" sibTransId="{70C1426E-4011-45E0-934C-19412A1C3C6D}"/>
    <dgm:cxn modelId="{8416AEDA-FC72-4699-A7E5-0D5B9F26ED4A}" srcId="{352DBF8C-6E2B-44EC-A49E-319BCA726B49}" destId="{6044A1D5-EEF7-418D-AAC9-F601B54DDB0D}" srcOrd="0" destOrd="0" parTransId="{E23BFB60-0564-4785-98E2-89F6435F68F5}" sibTransId="{9CDE3C99-E7F6-4337-8C41-CD88BCB60834}"/>
    <dgm:cxn modelId="{59F4C17B-0462-4ADD-A0D3-8D65AB52B83E}" type="presOf" srcId="{BD9C1E02-AD45-4149-AC0C-B54BA1A229EC}" destId="{2EA4DC23-E93D-45C4-AB74-F9A428872A06}" srcOrd="0" destOrd="16" presId="urn:microsoft.com/office/officeart/2005/8/layout/chevron2"/>
    <dgm:cxn modelId="{9F2DE55D-50ED-4C6F-9607-771AA7FCB997}" type="presOf" srcId="{8822D90D-4736-426F-9123-18D5F5352C91}" destId="{2EA4DC23-E93D-45C4-AB74-F9A428872A06}" srcOrd="0" destOrd="3" presId="urn:microsoft.com/office/officeart/2005/8/layout/chevron2"/>
    <dgm:cxn modelId="{198CE331-1FA3-4CE8-9A21-AFD0E38BDFC3}" srcId="{28B7E75B-1B90-4967-9BC7-E7FD941434C5}" destId="{B068D41B-ECEF-49B2-BD0D-D56C9D1EAB42}" srcOrd="13" destOrd="0" parTransId="{ED344405-46BB-4198-9F92-6379572E9737}" sibTransId="{DDB58E36-E25A-4A36-A206-FCE87E0F11D3}"/>
    <dgm:cxn modelId="{42CCDC7D-EA6D-445A-AE54-97C075CB1A60}" srcId="{28B7E75B-1B90-4967-9BC7-E7FD941434C5}" destId="{8822D90D-4736-426F-9123-18D5F5352C91}" srcOrd="3" destOrd="0" parTransId="{91614A5A-A596-4A7D-AFD2-07F74C9B9C17}" sibTransId="{93A74475-ADD8-4763-AD43-1A6A9FB4E9C2}"/>
    <dgm:cxn modelId="{A5A3D7EF-534A-4634-A0D0-A974EBEE6F3C}" srcId="{6044A1D5-EEF7-418D-AAC9-F601B54DDB0D}" destId="{72CBDC4B-5506-422E-BB99-A35F75A30788}" srcOrd="0" destOrd="0" parTransId="{BDFADAD2-A05A-4FCA-82EC-6E0E9F379496}" sibTransId="{83E859D7-6E31-4E0F-8F63-76D9E4706DE1}"/>
    <dgm:cxn modelId="{4E9FAE3B-95D1-482E-8603-F161FAF02FB6}" type="presOf" srcId="{0B620639-A044-4DE5-9CB6-6A5BF4F8E534}" destId="{01359BED-DD36-42F2-ADAD-7708AB19CE4C}" srcOrd="0" destOrd="0" presId="urn:microsoft.com/office/officeart/2005/8/layout/chevron2"/>
    <dgm:cxn modelId="{9CDCC137-BCDF-4534-B6B5-1B4B0C457F62}" type="presOf" srcId="{4960C076-88BF-403F-B9D2-016E382A92AA}" destId="{2EA4DC23-E93D-45C4-AB74-F9A428872A06}" srcOrd="0" destOrd="8" presId="urn:microsoft.com/office/officeart/2005/8/layout/chevron2"/>
    <dgm:cxn modelId="{88635A94-A68D-4322-9079-6D3AD319A0B0}" srcId="{28B7E75B-1B90-4967-9BC7-E7FD941434C5}" destId="{92811774-6D24-4AA4-8A0C-2BC1BB5169BC}" srcOrd="10" destOrd="0" parTransId="{B76A7519-D71C-4FB8-AB5D-1B26033D94B7}" sibTransId="{F831A65B-C852-4C62-AD39-E34DC121DFCA}"/>
    <dgm:cxn modelId="{2E7658DC-E543-4CD0-8A1E-266A25E8E31D}" type="presOf" srcId="{736426A4-AB20-4A5A-A09F-27E26AE3C2F7}" destId="{2EA4DC23-E93D-45C4-AB74-F9A428872A06}" srcOrd="0" destOrd="11" presId="urn:microsoft.com/office/officeart/2005/8/layout/chevron2"/>
    <dgm:cxn modelId="{AB8895F4-D340-4550-A311-9ED2342EC421}" type="presOf" srcId="{A9C112C3-BB76-45F2-A081-7DBF89832072}" destId="{2EA4DC23-E93D-45C4-AB74-F9A428872A06}" srcOrd="0" destOrd="0" presId="urn:microsoft.com/office/officeart/2005/8/layout/chevron2"/>
    <dgm:cxn modelId="{943098CE-6342-4D44-9304-C8F59C4417D2}" type="presOf" srcId="{3FF13191-38E8-4E69-8771-56992A4067D4}" destId="{01359BED-DD36-42F2-ADAD-7708AB19CE4C}" srcOrd="0" destOrd="4" presId="urn:microsoft.com/office/officeart/2005/8/layout/chevron2"/>
    <dgm:cxn modelId="{9F238266-87C0-41D2-982A-6CED40713B32}" type="presOf" srcId="{3592664C-0FD3-43B7-9582-57C54B80CC85}" destId="{39E156BC-4371-4022-BB88-23ABE14C142E}" srcOrd="0" destOrd="3" presId="urn:microsoft.com/office/officeart/2005/8/layout/chevron2"/>
    <dgm:cxn modelId="{D260E100-ADE5-42B8-9776-AE75EE118EFE}" type="presOf" srcId="{8A0879E9-47D5-4618-8B2F-2231817D5F08}" destId="{2EA4DC23-E93D-45C4-AB74-F9A428872A06}" srcOrd="0" destOrd="19" presId="urn:microsoft.com/office/officeart/2005/8/layout/chevron2"/>
    <dgm:cxn modelId="{3457B3EF-C050-4596-84FA-931B9B60A54F}" srcId="{352DBF8C-6E2B-44EC-A49E-319BCA726B49}" destId="{28B7E75B-1B90-4967-9BC7-E7FD941434C5}" srcOrd="2" destOrd="0" parTransId="{171592A1-A32D-4A46-B8FC-121480B3A78B}" sibTransId="{F18B5E23-3231-4AA1-B66D-CF0C37BE66D7}"/>
    <dgm:cxn modelId="{7FEF1975-CF52-4AB8-9150-3E6E77830684}" type="presOf" srcId="{510A4FDB-1800-4030-A048-9239FEAB3165}" destId="{2EA4DC23-E93D-45C4-AB74-F9A428872A06}" srcOrd="0" destOrd="17" presId="urn:microsoft.com/office/officeart/2005/8/layout/chevron2"/>
    <dgm:cxn modelId="{CDCF720F-CA2E-432D-84D9-6D5699FDE983}" srcId="{28B7E75B-1B90-4967-9BC7-E7FD941434C5}" destId="{B11C46A5-B9C0-4681-82D3-2689963107D6}" srcOrd="1" destOrd="0" parTransId="{9F4F2733-8D19-4C48-B978-09259415F2C9}" sibTransId="{B641F993-5FC4-414A-B15C-4DC4A5B84BD2}"/>
    <dgm:cxn modelId="{21E1DDC2-C2EA-4806-BD73-9A8B1A5FD398}" srcId="{6044A1D5-EEF7-418D-AAC9-F601B54DDB0D}" destId="{4B77D243-4129-4498-BE5E-44E49F463DF9}" srcOrd="2" destOrd="0" parTransId="{4035326C-4ABF-498C-B42C-35578D655C67}" sibTransId="{FE795964-02C3-4007-82BF-0295393E613D}"/>
    <dgm:cxn modelId="{8EADAB67-C646-4716-9DE5-655775E741EB}" type="presOf" srcId="{CEF7869C-4C00-4467-9702-0512D2C84CC9}" destId="{2EA4DC23-E93D-45C4-AB74-F9A428872A06}" srcOrd="0" destOrd="7" presId="urn:microsoft.com/office/officeart/2005/8/layout/chevron2"/>
    <dgm:cxn modelId="{50E67AEE-F0DB-4B97-9154-5F3F08BB9C02}" srcId="{28B7E75B-1B90-4967-9BC7-E7FD941434C5}" destId="{BD9C1E02-AD45-4149-AC0C-B54BA1A229EC}" srcOrd="16" destOrd="0" parTransId="{653BEEE3-F714-4B28-9E0F-70D874BF4AAE}" sibTransId="{2A79DF81-E595-4670-9157-1B1FB9CE02EF}"/>
    <dgm:cxn modelId="{0FFA2FCC-A14D-4D1B-9EB1-8AB0FF957397}" type="presOf" srcId="{CEACF9CD-F7D9-4127-8E15-F931376F0971}" destId="{39E156BC-4371-4022-BB88-23ABE14C142E}" srcOrd="0" destOrd="1" presId="urn:microsoft.com/office/officeart/2005/8/layout/chevron2"/>
    <dgm:cxn modelId="{73F90D73-B944-4FA0-8F6F-46BABC0BB5D0}" srcId="{28B7E75B-1B90-4967-9BC7-E7FD941434C5}" destId="{341DD9EE-693A-4331-BBB9-C4B9B8F6D368}" srcOrd="5" destOrd="0" parTransId="{7E790BF2-C29E-4766-9B30-6A0D80013B4D}" sibTransId="{0D3AA9C5-CDCB-4B37-BDD8-253017AA29EE}"/>
    <dgm:cxn modelId="{44D2AFC3-CAD0-487C-B7C5-3960ED51893C}" type="presOf" srcId="{28B7E75B-1B90-4967-9BC7-E7FD941434C5}" destId="{DF9CD8E4-F479-494E-9077-A429C5912B6F}" srcOrd="0" destOrd="0" presId="urn:microsoft.com/office/officeart/2005/8/layout/chevron2"/>
    <dgm:cxn modelId="{8BCB2FD5-1D0A-413C-9301-529A0165FA5F}" type="presOf" srcId="{CC746818-D438-49B4-AC0A-A5CDE02D4212}" destId="{01359BED-DD36-42F2-ADAD-7708AB19CE4C}" srcOrd="0" destOrd="1" presId="urn:microsoft.com/office/officeart/2005/8/layout/chevron2"/>
    <dgm:cxn modelId="{CA0560C9-ABB5-4260-8021-D31E3B019B82}" type="presOf" srcId="{92811774-6D24-4AA4-8A0C-2BC1BB5169BC}" destId="{2EA4DC23-E93D-45C4-AB74-F9A428872A06}" srcOrd="0" destOrd="10" presId="urn:microsoft.com/office/officeart/2005/8/layout/chevron2"/>
    <dgm:cxn modelId="{A090D9E0-5180-4B74-B37D-4F7995B43620}" srcId="{28B7E75B-1B90-4967-9BC7-E7FD941434C5}" destId="{510A4FDB-1800-4030-A048-9239FEAB3165}" srcOrd="17" destOrd="0" parTransId="{D9F873D5-F84F-4D06-9A6C-8EE6F28BF1F6}" sibTransId="{B4B71F34-E7AC-42B1-AF5B-36D2DEFB5609}"/>
    <dgm:cxn modelId="{3495568E-187A-4F41-AC23-4497CB858CDC}" type="presOf" srcId="{BBB030F5-5CD0-484C-8AA2-0DB2BF704C8E}" destId="{2EA4DC23-E93D-45C4-AB74-F9A428872A06}" srcOrd="0" destOrd="4" presId="urn:microsoft.com/office/officeart/2005/8/layout/chevron2"/>
    <dgm:cxn modelId="{75B6605B-FEF0-4EDA-8DD6-E2DE02AF32E0}" srcId="{68BB4711-DF7F-4E15-9A1D-35AFCA16F5DB}" destId="{CC746818-D438-49B4-AC0A-A5CDE02D4212}" srcOrd="1" destOrd="0" parTransId="{05DB7150-4A57-4028-BFBD-3BDB79124EAA}" sibTransId="{95F4C94C-A1D4-441C-AF11-FDE624463BC6}"/>
    <dgm:cxn modelId="{D1220D22-6F60-4DC6-9E10-08CF6E900ECB}" type="presOf" srcId="{ACF8E087-4C94-4604-A749-D7F2EBB03350}" destId="{2EA4DC23-E93D-45C4-AB74-F9A428872A06}" srcOrd="0" destOrd="9" presId="urn:microsoft.com/office/officeart/2005/8/layout/chevron2"/>
    <dgm:cxn modelId="{6D4FEFC0-BC70-4FAD-9980-A39B8970DB61}" type="presOf" srcId="{703E14AC-F896-4DA8-A5A4-D5C142A839FB}" destId="{2EA4DC23-E93D-45C4-AB74-F9A428872A06}" srcOrd="0" destOrd="15" presId="urn:microsoft.com/office/officeart/2005/8/layout/chevron2"/>
    <dgm:cxn modelId="{52D4EA7E-002E-411F-A79C-6866D05378AB}" type="presOf" srcId="{A003613F-3D0C-425D-B138-8EDE88C7F705}" destId="{2EA4DC23-E93D-45C4-AB74-F9A428872A06}" srcOrd="0" destOrd="6" presId="urn:microsoft.com/office/officeart/2005/8/layout/chevron2"/>
    <dgm:cxn modelId="{47219E94-ACB5-488E-A9D7-1A1B27682939}" srcId="{68BB4711-DF7F-4E15-9A1D-35AFCA16F5DB}" destId="{3FF13191-38E8-4E69-8771-56992A4067D4}" srcOrd="4" destOrd="0" parTransId="{6C9A7799-E029-4FAC-AD7A-CE3F9E7279B9}" sibTransId="{8BF75E66-E2AF-4520-978D-1587C669ED45}"/>
    <dgm:cxn modelId="{D48BF9B9-75F7-40BF-A683-FBACBDDECF40}" type="presOf" srcId="{D99F78FD-ED0D-4E0B-96D7-29AB8B4CB558}" destId="{2EA4DC23-E93D-45C4-AB74-F9A428872A06}" srcOrd="0" destOrd="12" presId="urn:microsoft.com/office/officeart/2005/8/layout/chevron2"/>
    <dgm:cxn modelId="{19F097BB-EFCF-429B-861F-160A69C9F628}" srcId="{28B7E75B-1B90-4967-9BC7-E7FD941434C5}" destId="{ACF8E087-4C94-4604-A749-D7F2EBB03350}" srcOrd="9" destOrd="0" parTransId="{AAB8232F-DB7D-4166-A080-456F762AB7BC}" sibTransId="{B3443253-BFCC-4963-9CB5-F719CFA2CDA0}"/>
    <dgm:cxn modelId="{6EE9B8D9-DA0C-4BE2-8EDA-FAED9DD40672}" type="presOf" srcId="{10FE1959-7F31-4E43-A212-71879520EAB6}" destId="{01359BED-DD36-42F2-ADAD-7708AB19CE4C}" srcOrd="0" destOrd="2" presId="urn:microsoft.com/office/officeart/2005/8/layout/chevron2"/>
    <dgm:cxn modelId="{2B581C78-6AD1-4276-97A3-5BA978F19BFE}" srcId="{28B7E75B-1B90-4967-9BC7-E7FD941434C5}" destId="{736426A4-AB20-4A5A-A09F-27E26AE3C2F7}" srcOrd="11" destOrd="0" parTransId="{B5FE2BAB-5512-41CC-BE4A-E6997E26D006}" sibTransId="{DF423160-B608-490A-ACAD-D17590BBA75C}"/>
    <dgm:cxn modelId="{54165510-333A-4650-9848-B285421136B0}" srcId="{28B7E75B-1B90-4967-9BC7-E7FD941434C5}" destId="{13341875-FB79-4F84-B202-96FCFC0B1C2B}" srcOrd="14" destOrd="0" parTransId="{11485A97-B7CB-4572-849D-3E917F7EE08E}" sibTransId="{08142271-A3DF-4E84-9C23-EE3AFFF4E44C}"/>
    <dgm:cxn modelId="{79FEDFE3-AACE-4551-BABC-D5F0C40302BC}" type="presOf" srcId="{68BB4711-DF7F-4E15-9A1D-35AFCA16F5DB}" destId="{4630036D-1748-4E5A-8A52-7CB58F0E3507}" srcOrd="0" destOrd="0" presId="urn:microsoft.com/office/officeart/2005/8/layout/chevron2"/>
    <dgm:cxn modelId="{EE8F17A2-ED0B-4A1A-8DA6-E08996887C9A}" srcId="{6044A1D5-EEF7-418D-AAC9-F601B54DDB0D}" destId="{CEACF9CD-F7D9-4127-8E15-F931376F0971}" srcOrd="1" destOrd="0" parTransId="{7B253C7D-0068-4668-BD2B-BAA2B13AE9DF}" sibTransId="{9B88F018-B21F-47D5-8906-AD8CB14DA4E4}"/>
    <dgm:cxn modelId="{1F78183D-C1E6-4212-A927-CB4D59491090}" srcId="{352DBF8C-6E2B-44EC-A49E-319BCA726B49}" destId="{68BB4711-DF7F-4E15-9A1D-35AFCA16F5DB}" srcOrd="1" destOrd="0" parTransId="{33148424-A100-4B47-9E5C-E7E02ACB023A}" sibTransId="{2BE2A786-2407-460A-8633-9D06C7F3197E}"/>
    <dgm:cxn modelId="{0FCA8F63-B5E4-4821-84E4-B2E5992A6F04}" srcId="{28B7E75B-1B90-4967-9BC7-E7FD941434C5}" destId="{8A0879E9-47D5-4618-8B2F-2231817D5F08}" srcOrd="19" destOrd="0" parTransId="{0384D59A-A56B-47FD-9BD9-526B32929B13}" sibTransId="{304F2CFE-15A5-4995-A9E7-A1D9CE634B3C}"/>
    <dgm:cxn modelId="{334674B7-632F-4811-8064-CCFD60E5D0D0}" srcId="{28B7E75B-1B90-4967-9BC7-E7FD941434C5}" destId="{A9C112C3-BB76-45F2-A081-7DBF89832072}" srcOrd="0" destOrd="0" parTransId="{4184E98C-FDA6-43C9-985B-A698646DED3F}" sibTransId="{E1C986F2-8B5A-4457-A5F2-E1A68B2B0A9A}"/>
    <dgm:cxn modelId="{A9E3C105-4DBF-439A-AB6C-E55AB4B49707}" srcId="{68BB4711-DF7F-4E15-9A1D-35AFCA16F5DB}" destId="{10FE1959-7F31-4E43-A212-71879520EAB6}" srcOrd="2" destOrd="0" parTransId="{D8F32E30-A8CD-474E-B0DA-513D32829C73}" sibTransId="{2B94511A-B1FC-4EAA-A414-BCB504E9F682}"/>
    <dgm:cxn modelId="{AE0E6834-94AC-4A7C-88AE-88D0CAF3B7F9}" type="presOf" srcId="{77D1918B-81A1-463E-AC05-0E4797637AF9}" destId="{2EA4DC23-E93D-45C4-AB74-F9A428872A06}" srcOrd="0" destOrd="2" presId="urn:microsoft.com/office/officeart/2005/8/layout/chevron2"/>
    <dgm:cxn modelId="{F8219D4C-ACE2-412C-865F-5C605AB74905}" srcId="{68BB4711-DF7F-4E15-9A1D-35AFCA16F5DB}" destId="{FFA4BA6C-6032-48B9-AD24-19920DCF9D46}" srcOrd="3" destOrd="0" parTransId="{0D5A81C4-0D02-437B-81F9-BFF81F5217F8}" sibTransId="{FA2915BE-DE7C-45AB-990E-E41F6A0CBA14}"/>
    <dgm:cxn modelId="{FC9EDA13-E92A-4867-BB33-0E142C3DF553}" srcId="{68BB4711-DF7F-4E15-9A1D-35AFCA16F5DB}" destId="{0B620639-A044-4DE5-9CB6-6A5BF4F8E534}" srcOrd="0" destOrd="0" parTransId="{BAF3A9DD-A9AC-4147-8500-ED8E77E1CD63}" sibTransId="{2D6DF583-DC30-4C69-A71C-2348146F4EC0}"/>
    <dgm:cxn modelId="{E81F67DE-0B18-4B9F-8B23-E2050E21EB60}" srcId="{28B7E75B-1B90-4967-9BC7-E7FD941434C5}" destId="{703E14AC-F896-4DA8-A5A4-D5C142A839FB}" srcOrd="15" destOrd="0" parTransId="{0EB20A75-4843-44A0-AF75-3A7F3879CD46}" sibTransId="{BCF28A62-7CF4-4D94-8D5D-1400789BA3DF}"/>
    <dgm:cxn modelId="{1DA0FFB5-5298-4A59-9543-547A628EA7E3}" type="presOf" srcId="{4B77D243-4129-4498-BE5E-44E49F463DF9}" destId="{39E156BC-4371-4022-BB88-23ABE14C142E}" srcOrd="0" destOrd="2" presId="urn:microsoft.com/office/officeart/2005/8/layout/chevron2"/>
    <dgm:cxn modelId="{6C8B7BCD-D123-40E8-ABE2-E27056CFF016}" type="presOf" srcId="{7A247C72-26D0-43FB-B3D8-D7AF9455D0F3}" destId="{2EA4DC23-E93D-45C4-AB74-F9A428872A06}" srcOrd="0" destOrd="18" presId="urn:microsoft.com/office/officeart/2005/8/layout/chevron2"/>
    <dgm:cxn modelId="{CBCFAA47-62AB-4F64-962D-A267A4F8C2CF}" type="presOf" srcId="{72CBDC4B-5506-422E-BB99-A35F75A30788}" destId="{39E156BC-4371-4022-BB88-23ABE14C142E}" srcOrd="0" destOrd="0" presId="urn:microsoft.com/office/officeart/2005/8/layout/chevron2"/>
    <dgm:cxn modelId="{336DC9AC-1A74-48C0-8FB3-7C005E51240E}" srcId="{28B7E75B-1B90-4967-9BC7-E7FD941434C5}" destId="{77D1918B-81A1-463E-AC05-0E4797637AF9}" srcOrd="2" destOrd="0" parTransId="{52CF6025-78AF-406C-B98E-9537D6F3092C}" sibTransId="{357968E0-9208-4192-8CF9-4146E91E39B2}"/>
    <dgm:cxn modelId="{85B5E07B-E62C-4A7D-8660-38905C64C72F}" srcId="{28B7E75B-1B90-4967-9BC7-E7FD941434C5}" destId="{7A247C72-26D0-43FB-B3D8-D7AF9455D0F3}" srcOrd="18" destOrd="0" parTransId="{2A591278-1489-4D04-A2C6-2195D32238C7}" sibTransId="{525C2C56-A4B0-42C9-855C-34A6E9A5184C}"/>
    <dgm:cxn modelId="{64F650B3-1EF1-4908-8A07-10863C25610A}" srcId="{28B7E75B-1B90-4967-9BC7-E7FD941434C5}" destId="{BBB030F5-5CD0-484C-8AA2-0DB2BF704C8E}" srcOrd="4" destOrd="0" parTransId="{DEAE9DE8-D198-4140-B416-EF2908FDC9C6}" sibTransId="{DDCA9ADF-B8AB-4A53-8EDC-E4F9A181840A}"/>
    <dgm:cxn modelId="{DB8471F6-182C-4F2A-B547-1CCAB74CD90C}" type="presOf" srcId="{FFA4BA6C-6032-48B9-AD24-19920DCF9D46}" destId="{01359BED-DD36-42F2-ADAD-7708AB19CE4C}" srcOrd="0" destOrd="3" presId="urn:microsoft.com/office/officeart/2005/8/layout/chevron2"/>
    <dgm:cxn modelId="{963CB757-056F-4FFD-9BC1-BF4857289C53}" srcId="{6044A1D5-EEF7-418D-AAC9-F601B54DDB0D}" destId="{3592664C-0FD3-43B7-9582-57C54B80CC85}" srcOrd="3" destOrd="0" parTransId="{51810FAB-1396-429A-862E-235E14F1EFA3}" sibTransId="{C1CADBF6-85BE-47CA-AE64-DA26ADC7840A}"/>
    <dgm:cxn modelId="{AF336242-5771-4C22-93C0-37ACBC2D6177}" srcId="{28B7E75B-1B90-4967-9BC7-E7FD941434C5}" destId="{D99F78FD-ED0D-4E0B-96D7-29AB8B4CB558}" srcOrd="12" destOrd="0" parTransId="{30F68647-D776-476C-9AE2-7917DEFC13EF}" sibTransId="{04BA1580-8D92-47C3-8859-8FFBA936D495}"/>
    <dgm:cxn modelId="{9D44E757-0C71-401F-BD75-CFE768E92E62}" srcId="{28B7E75B-1B90-4967-9BC7-E7FD941434C5}" destId="{A003613F-3D0C-425D-B138-8EDE88C7F705}" srcOrd="6" destOrd="0" parTransId="{62DAA035-479B-41D0-BA9E-E32C2DA046F2}" sibTransId="{51EA427F-A09E-4DD7-9B79-C72771D77E63}"/>
    <dgm:cxn modelId="{0F837617-B3BC-4DD4-A09F-97998EE1D607}" type="presOf" srcId="{B068D41B-ECEF-49B2-BD0D-D56C9D1EAB42}" destId="{2EA4DC23-E93D-45C4-AB74-F9A428872A06}" srcOrd="0" destOrd="13" presId="urn:microsoft.com/office/officeart/2005/8/layout/chevron2"/>
    <dgm:cxn modelId="{E8582D3B-CF3B-4253-A379-D1D66CC2F503}" type="presOf" srcId="{352DBF8C-6E2B-44EC-A49E-319BCA726B49}" destId="{633F43C6-6E05-414A-B4FA-5330C9D39F49}" srcOrd="0" destOrd="0" presId="urn:microsoft.com/office/officeart/2005/8/layout/chevron2"/>
    <dgm:cxn modelId="{ADD24928-29F6-4099-B54A-234D49570D6D}" type="presParOf" srcId="{633F43C6-6E05-414A-B4FA-5330C9D39F49}" destId="{B3336F98-A4A3-4AC9-861B-DDAFF048382F}" srcOrd="0" destOrd="0" presId="urn:microsoft.com/office/officeart/2005/8/layout/chevron2"/>
    <dgm:cxn modelId="{BC244C96-0AEF-44D7-A9C5-A8726B3B9224}" type="presParOf" srcId="{B3336F98-A4A3-4AC9-861B-DDAFF048382F}" destId="{EBB4E3A1-185A-4BEC-A6B9-C2DB805F0AF6}" srcOrd="0" destOrd="0" presId="urn:microsoft.com/office/officeart/2005/8/layout/chevron2"/>
    <dgm:cxn modelId="{94AC21AF-F1F0-4ED4-8DAA-FE3DE487D1CC}" type="presParOf" srcId="{B3336F98-A4A3-4AC9-861B-DDAFF048382F}" destId="{39E156BC-4371-4022-BB88-23ABE14C142E}" srcOrd="1" destOrd="0" presId="urn:microsoft.com/office/officeart/2005/8/layout/chevron2"/>
    <dgm:cxn modelId="{1C528707-A776-4472-901C-D67AFCB3E623}" type="presParOf" srcId="{633F43C6-6E05-414A-B4FA-5330C9D39F49}" destId="{38B189EB-C8EB-4419-BE2C-778D05A5B14F}" srcOrd="1" destOrd="0" presId="urn:microsoft.com/office/officeart/2005/8/layout/chevron2"/>
    <dgm:cxn modelId="{CDE044B4-24B3-4623-9D84-7F063DF3D55E}" type="presParOf" srcId="{633F43C6-6E05-414A-B4FA-5330C9D39F49}" destId="{89BB2391-9441-42B2-A7C3-78BA19821384}" srcOrd="2" destOrd="0" presId="urn:microsoft.com/office/officeart/2005/8/layout/chevron2"/>
    <dgm:cxn modelId="{1C3B567F-6861-4C90-9E04-A19174112055}" type="presParOf" srcId="{89BB2391-9441-42B2-A7C3-78BA19821384}" destId="{4630036D-1748-4E5A-8A52-7CB58F0E3507}" srcOrd="0" destOrd="0" presId="urn:microsoft.com/office/officeart/2005/8/layout/chevron2"/>
    <dgm:cxn modelId="{BCE09384-C609-45FF-957B-6DE083909363}" type="presParOf" srcId="{89BB2391-9441-42B2-A7C3-78BA19821384}" destId="{01359BED-DD36-42F2-ADAD-7708AB19CE4C}" srcOrd="1" destOrd="0" presId="urn:microsoft.com/office/officeart/2005/8/layout/chevron2"/>
    <dgm:cxn modelId="{AA364870-99EF-4D6D-8845-ED854F118238}" type="presParOf" srcId="{633F43C6-6E05-414A-B4FA-5330C9D39F49}" destId="{B12968E4-D124-41F6-8904-3AD3A84F6C32}" srcOrd="3" destOrd="0" presId="urn:microsoft.com/office/officeart/2005/8/layout/chevron2"/>
    <dgm:cxn modelId="{E233AA12-2231-4EE7-8C7E-F639F71EA78D}" type="presParOf" srcId="{633F43C6-6E05-414A-B4FA-5330C9D39F49}" destId="{CA131C06-FE55-475E-989D-CD0DBA189FA6}" srcOrd="4" destOrd="0" presId="urn:microsoft.com/office/officeart/2005/8/layout/chevron2"/>
    <dgm:cxn modelId="{290DB1BF-B486-49A7-AADC-2336D0BAB5F9}" type="presParOf" srcId="{CA131C06-FE55-475E-989D-CD0DBA189FA6}" destId="{DF9CD8E4-F479-494E-9077-A429C5912B6F}" srcOrd="0" destOrd="0" presId="urn:microsoft.com/office/officeart/2005/8/layout/chevron2"/>
    <dgm:cxn modelId="{4F6C5B9D-B0C7-4918-9885-19CEBF400B8D}" type="presParOf" srcId="{CA131C06-FE55-475E-989D-CD0DBA189FA6}" destId="{2EA4DC23-E93D-45C4-AB74-F9A428872A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2C30A-04DC-4C73-A027-94E5F010E365}">
      <dsp:nvSpPr>
        <dsp:cNvPr id="0" name=""/>
        <dsp:cNvSpPr/>
      </dsp:nvSpPr>
      <dsp:spPr>
        <a:xfrm>
          <a:off x="562908" y="1847"/>
          <a:ext cx="3414470" cy="1570015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Инженер по организации перевозок и управлению на транспорте</a:t>
          </a:r>
        </a:p>
      </dsp:txBody>
      <dsp:txXfrm>
        <a:off x="562908" y="1847"/>
        <a:ext cx="3414470" cy="1570015"/>
      </dsp:txXfrm>
    </dsp:sp>
    <dsp:sp modelId="{84045E9B-6944-41B6-B9AC-C641DD2AED3D}">
      <dsp:nvSpPr>
        <dsp:cNvPr id="0" name=""/>
        <dsp:cNvSpPr/>
      </dsp:nvSpPr>
      <dsp:spPr>
        <a:xfrm>
          <a:off x="4239047" y="1847"/>
          <a:ext cx="1872243" cy="1570015"/>
        </a:xfrm>
        <a:prstGeom prst="rect">
          <a:avLst/>
        </a:prstGeom>
        <a:solidFill>
          <a:schemeClr val="accent2">
            <a:shade val="50000"/>
            <a:hueOff val="159075"/>
            <a:satOff val="-9493"/>
            <a:lumOff val="120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Логист</a:t>
          </a:r>
        </a:p>
      </dsp:txBody>
      <dsp:txXfrm>
        <a:off x="4239047" y="1847"/>
        <a:ext cx="1872243" cy="1570015"/>
      </dsp:txXfrm>
    </dsp:sp>
    <dsp:sp modelId="{0947AC3F-BDEC-4158-A44C-ED8C39F7445F}">
      <dsp:nvSpPr>
        <dsp:cNvPr id="0" name=""/>
        <dsp:cNvSpPr/>
      </dsp:nvSpPr>
      <dsp:spPr>
        <a:xfrm>
          <a:off x="6372960" y="1847"/>
          <a:ext cx="2616693" cy="1570015"/>
        </a:xfrm>
        <a:prstGeom prst="rect">
          <a:avLst/>
        </a:prstGeom>
        <a:solidFill>
          <a:schemeClr val="accent2">
            <a:shade val="50000"/>
            <a:hueOff val="318149"/>
            <a:satOff val="-18987"/>
            <a:lumOff val="240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Специалист по транспортной логистике</a:t>
          </a:r>
        </a:p>
      </dsp:txBody>
      <dsp:txXfrm>
        <a:off x="6372960" y="1847"/>
        <a:ext cx="2616693" cy="1570015"/>
      </dsp:txXfrm>
    </dsp:sp>
    <dsp:sp modelId="{0D2F6163-5965-4917-B9F0-1A8DB47AE9BD}">
      <dsp:nvSpPr>
        <dsp:cNvPr id="0" name=""/>
        <dsp:cNvSpPr/>
      </dsp:nvSpPr>
      <dsp:spPr>
        <a:xfrm>
          <a:off x="545677" y="1833532"/>
          <a:ext cx="2616693" cy="1570015"/>
        </a:xfrm>
        <a:prstGeom prst="rect">
          <a:avLst/>
        </a:prstGeom>
        <a:solidFill>
          <a:schemeClr val="accent2">
            <a:shade val="50000"/>
            <a:hueOff val="477224"/>
            <a:satOff val="-28480"/>
            <a:lumOff val="360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Менеджер по логистике</a:t>
          </a:r>
        </a:p>
      </dsp:txBody>
      <dsp:txXfrm>
        <a:off x="545677" y="1833532"/>
        <a:ext cx="2616693" cy="1570015"/>
      </dsp:txXfrm>
    </dsp:sp>
    <dsp:sp modelId="{E28A9F93-1B57-4D3F-A5F1-2F6BBF1E4C16}">
      <dsp:nvSpPr>
        <dsp:cNvPr id="0" name=""/>
        <dsp:cNvSpPr/>
      </dsp:nvSpPr>
      <dsp:spPr>
        <a:xfrm>
          <a:off x="3424039" y="1833532"/>
          <a:ext cx="2206788" cy="1570015"/>
        </a:xfrm>
        <a:prstGeom prst="rect">
          <a:avLst/>
        </a:prstGeom>
        <a:solidFill>
          <a:schemeClr val="accent2">
            <a:shade val="50000"/>
            <a:hueOff val="636298"/>
            <a:satOff val="-37973"/>
            <a:lumOff val="48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Экспедитор</a:t>
          </a:r>
        </a:p>
      </dsp:txBody>
      <dsp:txXfrm>
        <a:off x="3424039" y="1833532"/>
        <a:ext cx="2206788" cy="1570015"/>
      </dsp:txXfrm>
    </dsp:sp>
    <dsp:sp modelId="{CAA5C7C4-E4C8-4654-B7AB-3A875D4262DF}">
      <dsp:nvSpPr>
        <dsp:cNvPr id="0" name=""/>
        <dsp:cNvSpPr/>
      </dsp:nvSpPr>
      <dsp:spPr>
        <a:xfrm>
          <a:off x="5892496" y="1833532"/>
          <a:ext cx="3114388" cy="1570015"/>
        </a:xfrm>
        <a:prstGeom prst="rect">
          <a:avLst/>
        </a:prstGeom>
        <a:solidFill>
          <a:schemeClr val="accent2">
            <a:shade val="50000"/>
            <a:hueOff val="636298"/>
            <a:satOff val="-37973"/>
            <a:lumOff val="48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Экспедитор грузовых перевозок</a:t>
          </a:r>
        </a:p>
      </dsp:txBody>
      <dsp:txXfrm>
        <a:off x="5892496" y="1833532"/>
        <a:ext cx="3114388" cy="1570015"/>
      </dsp:txXfrm>
    </dsp:sp>
    <dsp:sp modelId="{7E8D7DF9-1F6B-4BFA-9EC1-FBED2F8B39AE}">
      <dsp:nvSpPr>
        <dsp:cNvPr id="0" name=""/>
        <dsp:cNvSpPr/>
      </dsp:nvSpPr>
      <dsp:spPr>
        <a:xfrm>
          <a:off x="545677" y="3665217"/>
          <a:ext cx="3143537" cy="1570015"/>
        </a:xfrm>
        <a:prstGeom prst="rect">
          <a:avLst/>
        </a:prstGeom>
        <a:solidFill>
          <a:schemeClr val="accent2">
            <a:shade val="50000"/>
            <a:hueOff val="477224"/>
            <a:satOff val="-28480"/>
            <a:lumOff val="360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Проектировщик </a:t>
          </a:r>
          <a:r>
            <a:rPr lang="ru-RU" sz="2800" kern="1200" dirty="0" err="1"/>
            <a:t>интермодальных</a:t>
          </a:r>
          <a:r>
            <a:rPr lang="ru-RU" sz="2800" kern="1200" dirty="0"/>
            <a:t> транспортных узлов</a:t>
          </a:r>
        </a:p>
      </dsp:txBody>
      <dsp:txXfrm>
        <a:off x="545677" y="3665217"/>
        <a:ext cx="3143537" cy="1570015"/>
      </dsp:txXfrm>
    </dsp:sp>
    <dsp:sp modelId="{D9A88551-3927-4E7B-BE4B-D5AF3809C987}">
      <dsp:nvSpPr>
        <dsp:cNvPr id="0" name=""/>
        <dsp:cNvSpPr/>
      </dsp:nvSpPr>
      <dsp:spPr>
        <a:xfrm>
          <a:off x="3950884" y="3665217"/>
          <a:ext cx="2483058" cy="1570015"/>
        </a:xfrm>
        <a:prstGeom prst="rect">
          <a:avLst/>
        </a:prstGeom>
        <a:solidFill>
          <a:schemeClr val="accent2">
            <a:shade val="50000"/>
            <a:hueOff val="318149"/>
            <a:satOff val="-18987"/>
            <a:lumOff val="240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Транспортный планировщик</a:t>
          </a:r>
        </a:p>
      </dsp:txBody>
      <dsp:txXfrm>
        <a:off x="3950884" y="3665217"/>
        <a:ext cx="2483058" cy="1570015"/>
      </dsp:txXfrm>
    </dsp:sp>
    <dsp:sp modelId="{2E7A7E24-E692-4461-9294-C6AF407A8464}">
      <dsp:nvSpPr>
        <dsp:cNvPr id="0" name=""/>
        <dsp:cNvSpPr/>
      </dsp:nvSpPr>
      <dsp:spPr>
        <a:xfrm>
          <a:off x="6695612" y="3665217"/>
          <a:ext cx="2311272" cy="1570015"/>
        </a:xfrm>
        <a:prstGeom prst="rect">
          <a:avLst/>
        </a:prstGeom>
        <a:solidFill>
          <a:schemeClr val="accent2">
            <a:shade val="50000"/>
            <a:hueOff val="159075"/>
            <a:satOff val="-9493"/>
            <a:lumOff val="120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Специалист по сервису на транспорте</a:t>
          </a:r>
        </a:p>
      </dsp:txBody>
      <dsp:txXfrm>
        <a:off x="6695612" y="3665217"/>
        <a:ext cx="2311272" cy="1570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4E3A1-185A-4BEC-A6B9-C2DB805F0AF6}">
      <dsp:nvSpPr>
        <dsp:cNvPr id="0" name=""/>
        <dsp:cNvSpPr/>
      </dsp:nvSpPr>
      <dsp:spPr>
        <a:xfrm rot="5400000">
          <a:off x="-209407" y="326209"/>
          <a:ext cx="1396051" cy="9772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Органы власти</a:t>
          </a:r>
          <a:endParaRPr lang="ru-RU" sz="1800" kern="1200" dirty="0"/>
        </a:p>
      </dsp:txBody>
      <dsp:txXfrm rot="-5400000">
        <a:off x="1" y="605419"/>
        <a:ext cx="977236" cy="418815"/>
      </dsp:txXfrm>
    </dsp:sp>
    <dsp:sp modelId="{39E156BC-4371-4022-BB88-23ABE14C142E}">
      <dsp:nvSpPr>
        <dsp:cNvPr id="0" name=""/>
        <dsp:cNvSpPr/>
      </dsp:nvSpPr>
      <dsp:spPr>
        <a:xfrm rot="5400000">
          <a:off x="4830688" y="-3736650"/>
          <a:ext cx="907910" cy="8614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транспорта РФ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транспорта и развития дорожно-транспортной инфраструктуры города Москвы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транспорта и дорожной инфраструктуры Московской области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Московская административная дорожная инспекция (МАДИ)</a:t>
          </a:r>
        </a:p>
      </dsp:txBody>
      <dsp:txXfrm rot="-5400000">
        <a:off x="977236" y="161123"/>
        <a:ext cx="8570494" cy="819268"/>
      </dsp:txXfrm>
    </dsp:sp>
    <dsp:sp modelId="{4630036D-1748-4E5A-8A52-7CB58F0E3507}">
      <dsp:nvSpPr>
        <dsp:cNvPr id="0" name=""/>
        <dsp:cNvSpPr/>
      </dsp:nvSpPr>
      <dsp:spPr>
        <a:xfrm rot="5400000">
          <a:off x="-209407" y="1602452"/>
          <a:ext cx="1396051" cy="97723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Подведомственные организации</a:t>
          </a:r>
          <a:endParaRPr lang="ru-RU" sz="800" kern="1200" dirty="0"/>
        </a:p>
      </dsp:txBody>
      <dsp:txXfrm rot="-5400000">
        <a:off x="1" y="1881662"/>
        <a:ext cx="977236" cy="418815"/>
      </dsp:txXfrm>
    </dsp:sp>
    <dsp:sp modelId="{01359BED-DD36-42F2-ADAD-7708AB19CE4C}">
      <dsp:nvSpPr>
        <dsp:cNvPr id="0" name=""/>
        <dsp:cNvSpPr/>
      </dsp:nvSpPr>
      <dsp:spPr>
        <a:xfrm rot="5400000">
          <a:off x="4830927" y="-2460646"/>
          <a:ext cx="907433" cy="8614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ГУП г. Москвы «</a:t>
          </a:r>
          <a:r>
            <a:rPr lang="ru-RU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Мосгортранс</a:t>
          </a: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ГКУ «Организатор перевозок»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ГКУ «Администратор Московского парковочного пространства (АМПП)»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ГКУ «Центр организации дорожного движения» Правительства Москвы» (ГКУ ЦОДД)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Научно-исследовательский и проектный институт городского транспорта города Москвы (ГБУ «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МосТрансПроект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77237" y="1437341"/>
        <a:ext cx="8570518" cy="818839"/>
      </dsp:txXfrm>
    </dsp:sp>
    <dsp:sp modelId="{DF9CD8E4-F479-494E-9077-A429C5912B6F}">
      <dsp:nvSpPr>
        <dsp:cNvPr id="0" name=""/>
        <dsp:cNvSpPr/>
      </dsp:nvSpPr>
      <dsp:spPr>
        <a:xfrm rot="5400000">
          <a:off x="-209407" y="4152881"/>
          <a:ext cx="1396051" cy="97723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Представители транспортной отрасли</a:t>
          </a:r>
          <a:endParaRPr lang="ru-RU" sz="1100" kern="1200" dirty="0"/>
        </a:p>
      </dsp:txBody>
      <dsp:txXfrm rot="-5400000">
        <a:off x="1" y="4432091"/>
        <a:ext cx="977236" cy="418815"/>
      </dsp:txXfrm>
    </dsp:sp>
    <dsp:sp modelId="{2EA4DC23-E93D-45C4-AB74-F9A428872A06}">
      <dsp:nvSpPr>
        <dsp:cNvPr id="0" name=""/>
        <dsp:cNvSpPr/>
      </dsp:nvSpPr>
      <dsp:spPr>
        <a:xfrm rot="5400000">
          <a:off x="3556740" y="89782"/>
          <a:ext cx="3455807" cy="8614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ГАУ «Научно-исследовательский и проектный институт Генерального плана города Москвы» (ГАУ «Институт Генплана Москвы»)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Ассоциация содействия развитию транспортной отрасли «Транспортная Ассоциация Московской Агломерации» (Ассоциация «ТАМА»)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FM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Logistic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РеалТранс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"МЭЙДЖОР-АВТО" (ООО «МЭЙДЖОР-АВТО»)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Акционерное общество «Дорожно-строительная компания «Автобан»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«ГРУППА МОВИСТА»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«ГОРТАКСИ»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Яндекс.Такси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«Сити-Мобил»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Группа Автолайн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«ГЕПАРТ»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«Таксомоторный парк № 20»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«Альфа Грант»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«ТАКСИБИЗНЕСКАР»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«Экспресс-Авто»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Российский автотранспортный союз (РАС)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Ассоциация «Цифровой транспорт и логистика» (ЦТЛ)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ГК «Деловые линии»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ГК «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Совтрансавто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 rot="-5400000">
        <a:off x="977237" y="2837985"/>
        <a:ext cx="8446116" cy="3118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F76AA-7864-482D-96FF-CFF8C67FC1A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D702E-08E9-4A57-9083-CA2052B5A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2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099910"/>
            <a:ext cx="8820746" cy="2859377"/>
          </a:xfrm>
        </p:spPr>
        <p:txBody>
          <a:bodyPr anchor="b"/>
          <a:lstStyle>
            <a:lvl1pPr>
              <a:defRPr sz="75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6" y="5039784"/>
            <a:ext cx="7555548" cy="1175949"/>
          </a:xfrm>
        </p:spPr>
        <p:txBody>
          <a:bodyPr anchor="t">
            <a:normAutofit/>
          </a:bodyPr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3C5-A962-4104-A77A-02CF4C5CF794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CA90-D929-4AFE-85A1-3D0EFD490E98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65" y="302738"/>
            <a:ext cx="2049264" cy="6450223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9121-8016-4C51-A7E8-8976A1FB64E0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099-CC81-4DE3-B9F3-8915DFE31734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6047740"/>
            <a:ext cx="8956249" cy="1287945"/>
          </a:xfrm>
        </p:spPr>
        <p:txBody>
          <a:bodyPr anchor="t"/>
          <a:lstStyle>
            <a:lvl1pPr algn="l">
              <a:defRPr sz="4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4247068"/>
            <a:ext cx="7174280" cy="18006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AF4-C493-4BE0-8C5C-88D00F95B38A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1693367"/>
            <a:ext cx="4276725" cy="50599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7710" y="1693367"/>
            <a:ext cx="4276725" cy="50599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AD7E-2900-4EAC-9458-EA092CD1D022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276725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1">
                <a:solidFill>
                  <a:schemeClr val="tx2"/>
                </a:solidFill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276725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7710" y="1692178"/>
            <a:ext cx="4276725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1">
                <a:solidFill>
                  <a:schemeClr val="tx2"/>
                </a:solidFill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7710" y="2397397"/>
            <a:ext cx="4276725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4999-171D-494F-8F38-6987FE70A818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98D-60C8-4809-910B-78D36004DE1D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8FD-83EF-43F6-AF33-823F4F42431F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5" y="6057819"/>
            <a:ext cx="9088041" cy="655172"/>
          </a:xfrm>
        </p:spPr>
        <p:txBody>
          <a:bodyPr anchor="b"/>
          <a:lstStyle>
            <a:lvl1pPr algn="ctr">
              <a:defRPr sz="25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393" y="6719711"/>
            <a:ext cx="9088042" cy="67197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C0E1-4295-49BC-9208-E6E7FD25B925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56394" y="419982"/>
            <a:ext cx="9088041" cy="54485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30" y="6057526"/>
            <a:ext cx="9088041" cy="655465"/>
          </a:xfrm>
        </p:spPr>
        <p:txBody>
          <a:bodyPr anchor="b"/>
          <a:lstStyle>
            <a:lvl1pPr algn="ctr">
              <a:defRPr sz="25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889927" cy="604774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30" y="6719711"/>
            <a:ext cx="9088041" cy="67533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88EA-FBD4-4327-B687-3DEDBD0BFA24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Институт маркетинга ГУУ, ОП "Маркетинг" (бакалавриат)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8909844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763924"/>
            <a:ext cx="8909844" cy="5291773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89927" y="0"/>
            <a:ext cx="801886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89927" y="6047740"/>
            <a:ext cx="801886" cy="755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75971" y="6226932"/>
            <a:ext cx="641509" cy="436781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fld id="{DF0028A0-FCC0-4F79-8852-50DDAD461C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950405" y="4450763"/>
            <a:ext cx="2609489" cy="42767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911208" y="1802077"/>
            <a:ext cx="2687883" cy="42767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86A30A8E-A7F0-499B-AD90-04C11A9BEB85}" type="datetime1">
              <a:rPr lang="ru-RU" smtClean="0"/>
              <a:pPr/>
              <a:t>14.05.2021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1042873" rtl="0" eaLnBrk="1" latinLnBrk="0" hangingPunct="1">
        <a:spcBef>
          <a:spcPct val="0"/>
        </a:spcBef>
        <a:buNone/>
        <a:defRPr sz="5200" kern="1200" cap="none" spc="-114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91077" indent="-260718" algn="l" defTabSz="10428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30011" indent="-260718" algn="l" defTabSz="104287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161" indent="-260718" algn="l" defTabSz="104287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022" indent="-260718" algn="l" defTabSz="104287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2884" indent="-260718" algn="l" defTabSz="104287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81459" indent="-208575" algn="l" defTabSz="10428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90034" indent="-208575" algn="l" defTabSz="104287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608" indent="-208575" algn="l" defTabSz="104287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07183" indent="-208575" algn="l" defTabSz="104287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5E41B4-56F7-4A87-B454-6BC6237FF2CA}"/>
              </a:ext>
            </a:extLst>
          </p:cNvPr>
          <p:cNvSpPr txBox="1"/>
          <p:nvPr/>
        </p:nvSpPr>
        <p:spPr>
          <a:xfrm>
            <a:off x="366171" y="5629463"/>
            <a:ext cx="5937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aramond" pitchFamily="18" charset="0"/>
              </a:rPr>
              <a:t>МАДИ: </a:t>
            </a:r>
            <a:r>
              <a:rPr lang="en-US" dirty="0">
                <a:latin typeface="Garamond" pitchFamily="18" charset="0"/>
              </a:rPr>
              <a:t>madi.ru </a:t>
            </a:r>
            <a:endParaRPr lang="ru-RU" dirty="0">
              <a:latin typeface="Garamond" pitchFamily="18" charset="0"/>
            </a:endParaRPr>
          </a:p>
          <a:p>
            <a:r>
              <a:rPr lang="ru-RU" dirty="0">
                <a:latin typeface="Garamond" pitchFamily="18" charset="0"/>
              </a:rPr>
              <a:t>Телефон приемной комиссии: 8(499)346-01-68 доб.1100</a:t>
            </a:r>
          </a:p>
          <a:p>
            <a:r>
              <a:rPr lang="ru-RU" dirty="0">
                <a:latin typeface="Garamond" pitchFamily="18" charset="0"/>
              </a:rPr>
              <a:t>Телефон деканата : 8 (499)346-01-68 доб.2186</a:t>
            </a:r>
          </a:p>
          <a:p>
            <a:r>
              <a:rPr lang="ru-RU" dirty="0">
                <a:latin typeface="Garamond" pitchFamily="18" charset="0"/>
              </a:rPr>
              <a:t>Телефон выпускающей кафедры: 8 (499)346-01-68 доб.2461</a:t>
            </a:r>
          </a:p>
          <a:p>
            <a:r>
              <a:rPr lang="en-US" dirty="0">
                <a:latin typeface="Garamond" pitchFamily="18" charset="0"/>
              </a:rPr>
              <a:t>Instagram: @</a:t>
            </a:r>
            <a:r>
              <a:rPr lang="en-US" dirty="0" err="1">
                <a:latin typeface="Garamond" pitchFamily="18" charset="0"/>
              </a:rPr>
              <a:t>priem.madi</a:t>
            </a:r>
            <a:endParaRPr lang="ru-RU" dirty="0">
              <a:latin typeface="Garamond" pitchFamily="18" charset="0"/>
            </a:endParaRPr>
          </a:p>
          <a:p>
            <a:r>
              <a:rPr lang="ru-RU" dirty="0" err="1">
                <a:latin typeface="Garamond" pitchFamily="18" charset="0"/>
              </a:rPr>
              <a:t>ВКонтакте</a:t>
            </a:r>
            <a:r>
              <a:rPr lang="ru-RU" dirty="0">
                <a:latin typeface="Garamond" pitchFamily="18" charset="0"/>
              </a:rPr>
              <a:t>: </a:t>
            </a:r>
            <a:r>
              <a:rPr lang="en-US" dirty="0">
                <a:latin typeface="Garamond" pitchFamily="18" charset="0"/>
              </a:rPr>
              <a:t>vk.com/</a:t>
            </a:r>
            <a:r>
              <a:rPr lang="en-US" dirty="0" err="1">
                <a:latin typeface="Garamond" pitchFamily="18" charset="0"/>
              </a:rPr>
              <a:t>madiap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BAE27B1-5A55-43A4-8351-D9A59D507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>
            <a:off x="4111132" y="-4102342"/>
            <a:ext cx="2469549" cy="1069181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79E05FA-56BC-49DC-9DDE-28B93F9EF851}"/>
              </a:ext>
            </a:extLst>
          </p:cNvPr>
          <p:cNvSpPr/>
          <p:nvPr/>
        </p:nvSpPr>
        <p:spPr>
          <a:xfrm>
            <a:off x="441679" y="1537560"/>
            <a:ext cx="9290827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ОБРАЗОВАТЕЛЬНАЯ ПРОГРАММА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«УПРАВЛЕНИЕ ЦИФРОВЫМИ ТРАНСПОРНО-ЛОГИСТИЧЕСКИМИ ПРОЦЕССАМИ»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cs typeface="Arial" panose="020B0604020202020204" pitchFamily="34" charset="0"/>
              </a:rPr>
              <a:t>Направление подготовки:</a:t>
            </a:r>
          </a:p>
          <a:p>
            <a:pPr algn="ctr"/>
            <a:r>
              <a:rPr lang="ru-RU" sz="2800" b="1" dirty="0">
                <a:cs typeface="Arial" panose="020B0604020202020204" pitchFamily="34" charset="0"/>
              </a:rPr>
              <a:t>23.03.01 Технология транспортных процессов</a:t>
            </a:r>
          </a:p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latin typeface="+mj-lt"/>
                <a:cs typeface="Arial" panose="020B0604020202020204" pitchFamily="34" charset="0"/>
              </a:rPr>
              <a:t>Бакалавриат</a:t>
            </a:r>
            <a:endParaRPr lang="ru-RU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9" name="Picture 5" descr="http://www.madi.ru/uploads/images/2020/07-11/1604764052_banner-9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906000" cy="11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9738" y="5741913"/>
            <a:ext cx="1617662" cy="16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183320" y="5133234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QR</a:t>
            </a:r>
            <a:r>
              <a:rPr lang="ru-RU" dirty="0"/>
              <a:t>-код своего факультета</a:t>
            </a:r>
          </a:p>
        </p:txBody>
      </p:sp>
    </p:spTree>
    <p:extLst>
      <p:ext uri="{BB962C8B-B14F-4D97-AF65-F5344CB8AC3E}">
        <p14:creationId xmlns:p14="http://schemas.microsoft.com/office/powerpoint/2010/main" val="416397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BAE27B1-5A55-43A4-8351-D9A59D507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>
            <a:off x="4111132" y="-4111134"/>
            <a:ext cx="2469549" cy="10691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CEE7E-A0A8-489D-933E-FFD96E4F8559}"/>
              </a:ext>
            </a:extLst>
          </p:cNvPr>
          <p:cNvSpPr txBox="1"/>
          <p:nvPr/>
        </p:nvSpPr>
        <p:spPr>
          <a:xfrm>
            <a:off x="1318277" y="117125"/>
            <a:ext cx="8055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ГДЕ ВЫ БУДЕТЕ ПРОХОДИТЬ ПРАКТИКУ И</a:t>
            </a:r>
            <a:r>
              <a:rPr lang="en-US" sz="2800" dirty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 СТАЖИРОВАТЬСЯ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78667658"/>
              </p:ext>
            </p:extLst>
          </p:nvPr>
        </p:nvGraphicFramePr>
        <p:xfrm>
          <a:off x="286656" y="868909"/>
          <a:ext cx="9592052" cy="624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Picture 3" descr="C:\Users\Asus\Desktop\90 лет МАДИ\logo-90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64" y="6624041"/>
            <a:ext cx="1398344" cy="11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F57AF18E-E7BD-40EC-BE39-25B02362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15" y="7017095"/>
            <a:ext cx="8179150" cy="40248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МАДИ, ОПОП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«Управление цифровыми транспортно-логистическими процессами»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бакалавриат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972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BAE27B1-5A55-43A4-8351-D9A59D507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>
            <a:off x="4111132" y="-4111134"/>
            <a:ext cx="2469549" cy="10691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CEE7E-A0A8-489D-933E-FFD96E4F8559}"/>
              </a:ext>
            </a:extLst>
          </p:cNvPr>
          <p:cNvSpPr txBox="1"/>
          <p:nvPr/>
        </p:nvSpPr>
        <p:spPr>
          <a:xfrm>
            <a:off x="1318277" y="450613"/>
            <a:ext cx="8055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ИНФОРМАЦИЯ ПО ПРИЕМУ </a:t>
            </a:r>
          </a:p>
          <a:p>
            <a:pPr algn="ctr"/>
            <a:r>
              <a:rPr lang="ru-RU" sz="2800" dirty="0">
                <a:latin typeface="+mj-lt"/>
              </a:rPr>
              <a:t>2021</a:t>
            </a:r>
          </a:p>
        </p:txBody>
      </p:sp>
      <p:pic>
        <p:nvPicPr>
          <p:cNvPr id="22" name="Picture 3" descr="C:\Users\Asus\Desktop\90 лет МАДИ\logo-90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64" y="6624041"/>
            <a:ext cx="1398344" cy="11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199" y="1760278"/>
            <a:ext cx="9049561" cy="431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F57AF18E-E7BD-40EC-BE39-25B02362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15" y="7017095"/>
            <a:ext cx="8179150" cy="40248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МАДИ, ОПОП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«Управление цифровыми транспортно-логистическими процессами»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бакалавриат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972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BAE27B1-5A55-43A4-8351-D9A59D507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>
            <a:off x="4111132" y="-4111134"/>
            <a:ext cx="2469549" cy="10691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CEE7E-A0A8-489D-933E-FFD96E4F8559}"/>
              </a:ext>
            </a:extLst>
          </p:cNvPr>
          <p:cNvSpPr txBox="1"/>
          <p:nvPr/>
        </p:nvSpPr>
        <p:spPr>
          <a:xfrm>
            <a:off x="3724660" y="450613"/>
            <a:ext cx="324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КОГО МЫ ГОТОВИМ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DFD57F5E-ABFD-4DE5-BCFF-C7FE697F595C}"/>
              </a:ext>
            </a:extLst>
          </p:cNvPr>
          <p:cNvGrpSpPr/>
          <p:nvPr/>
        </p:nvGrpSpPr>
        <p:grpSpPr>
          <a:xfrm>
            <a:off x="920894" y="1177058"/>
            <a:ext cx="8850021" cy="5695557"/>
            <a:chOff x="920894" y="1083587"/>
            <a:chExt cx="8850021" cy="5393797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499A2B75-585B-4DA1-BD24-CAF1C79187B4}"/>
                </a:ext>
              </a:extLst>
            </p:cNvPr>
            <p:cNvSpPr txBox="1"/>
            <p:nvPr/>
          </p:nvSpPr>
          <p:spPr>
            <a:xfrm>
              <a:off x="920896" y="1083587"/>
              <a:ext cx="8850019" cy="125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</a:rPr>
                <a:t>Программа ориентирована</a:t>
              </a:r>
              <a:r>
                <a:rPr lang="ru-RU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600" dirty="0"/>
                <a:t>на молодых людей, стремящихся получить базовое образование в области организации работы транспорта общего и необщего пользования, занятого перевозкой пассажиров, грузов, </a:t>
              </a:r>
              <a:r>
                <a:rPr lang="ru-RU" sz="1600" dirty="0" err="1"/>
                <a:t>грузобагажа</a:t>
              </a:r>
              <a:r>
                <a:rPr lang="ru-RU" sz="1600" dirty="0"/>
                <a:t> и багажа, предоставлением в пользование инфраструктуры, выполнением погрузочно-разгрузочных работ, независимо от их форм собственности и организационно-правовых форм.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47E78FC-D2FE-4391-A372-43E656BDBA0F}"/>
                </a:ext>
              </a:extLst>
            </p:cNvPr>
            <p:cNvSpPr txBox="1"/>
            <p:nvPr/>
          </p:nvSpPr>
          <p:spPr>
            <a:xfrm>
              <a:off x="920896" y="2311763"/>
              <a:ext cx="8850019" cy="1020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</a:rPr>
                <a:t>Программа охватывает</a:t>
              </a:r>
              <a:r>
                <a:rPr lang="ru-RU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600" dirty="0"/>
                <a:t>основные современные технологии организации и управления перевозками в условиях цифровой трансформации; особенности технологического обслуживания перевозочного процесса; знакомство с основными положениями, регулирующими взаимоотношения пользователей транспорта и перевозчика.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E81404-9A7F-4564-8271-AD05D7BD1A9A}"/>
                </a:ext>
              </a:extLst>
            </p:cNvPr>
            <p:cNvSpPr txBox="1"/>
            <p:nvPr/>
          </p:nvSpPr>
          <p:spPr>
            <a:xfrm>
              <a:off x="920894" y="4990887"/>
              <a:ext cx="8850019" cy="1486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</a:rPr>
                <a:t>Программа реализуется</a:t>
              </a:r>
              <a:r>
                <a:rPr lang="ru-RU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600" dirty="0"/>
                <a:t>в виде модулей дисциплин, ориентированных на приобретение навыков работы на наиболее востребованных должностных позициях с использованием системы фундаментальных знаний (математических, естественнонаучных, инженерных и экономических) для идентификации, формулирования и решения технических и технологических проблем в области технологии, организации, планирования и управления транспортно-логистическими процессами.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0E16851-D093-4941-BB2C-4F38FA1C7AE2}"/>
                </a:ext>
              </a:extLst>
            </p:cNvPr>
            <p:cNvSpPr txBox="1"/>
            <p:nvPr/>
          </p:nvSpPr>
          <p:spPr>
            <a:xfrm>
              <a:off x="920894" y="3321669"/>
              <a:ext cx="8850019" cy="1719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</a:rPr>
                <a:t>Программа формирует</a:t>
              </a:r>
              <a:r>
                <a:rPr lang="ru-RU" sz="16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600" dirty="0"/>
                <a:t>компетенции для планирования и организации транспортно-логистической деятельности предприятия, использования технической документации, распорядительных актов; планирования и организации работы транспортных комплексов городов и регионов, организации рационального взаимодействия видов транспорта в мультимодальных (интермодальных) транспортных системах при перевозках грузов, пассажиров, багажа, </a:t>
              </a:r>
              <a:r>
                <a:rPr lang="ru-RU" sz="1600" dirty="0" err="1"/>
                <a:t>грузобагажа</a:t>
              </a:r>
              <a:r>
                <a:rPr lang="ru-RU" sz="1600" dirty="0"/>
                <a:t>; проектирования бизнес-процедур и управления деятельностью предприятия по организации транспортно-логистических процессов.</a:t>
              </a:r>
            </a:p>
          </p:txBody>
        </p:sp>
      </p:grpSp>
      <p:pic>
        <p:nvPicPr>
          <p:cNvPr id="11" name="Picture 3" descr="C:\Users\Asus\Desktop\90 лет МАДИ\logo-90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64" y="6624041"/>
            <a:ext cx="1398344" cy="11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ижний колонтитул 3">
            <a:extLst>
              <a:ext uri="{FF2B5EF4-FFF2-40B4-BE49-F238E27FC236}">
                <a16:creationId xmlns="" xmlns:a16="http://schemas.microsoft.com/office/drawing/2014/main" id="{F57AF18E-E7BD-40EC-BE39-25B02362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15" y="7017095"/>
            <a:ext cx="8179150" cy="40248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МАДИ, ОПОП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«Управление цифровыми транспортно-логистическими процессами»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бакалавриат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372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10E051-759F-4136-B218-B2E376B0E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4" t="-154" r="26653" b="154"/>
          <a:stretch/>
        </p:blipFill>
        <p:spPr>
          <a:xfrm>
            <a:off x="6361068" y="2008674"/>
            <a:ext cx="3366412" cy="37053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BAE27B1-5A55-43A4-8351-D9A59D507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>
            <a:off x="4111132" y="-4111134"/>
            <a:ext cx="2469549" cy="106918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4F505995-02A0-478C-850D-7146B5FFA3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 flipH="1" flipV="1">
            <a:off x="4111132" y="978995"/>
            <a:ext cx="2469549" cy="10691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CEE7E-A0A8-489D-933E-FFD96E4F8559}"/>
              </a:ext>
            </a:extLst>
          </p:cNvPr>
          <p:cNvSpPr txBox="1"/>
          <p:nvPr/>
        </p:nvSpPr>
        <p:spPr>
          <a:xfrm>
            <a:off x="2383396" y="332279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ПРОФЕССИОНАЛЬНЫЕ ДИСЦИПЛИНЫ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4C62C6-C3CE-420E-B210-4324AB5187A6}"/>
              </a:ext>
            </a:extLst>
          </p:cNvPr>
          <p:cNvSpPr txBox="1"/>
          <p:nvPr/>
        </p:nvSpPr>
        <p:spPr>
          <a:xfrm>
            <a:off x="1306286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="" xmlns:a16="http://schemas.microsoft.com/office/drawing/2014/main" id="{30F73648-4976-42F3-BF0D-1DDF31CF9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417110"/>
              </p:ext>
            </p:extLst>
          </p:nvPr>
        </p:nvGraphicFramePr>
        <p:xfrm>
          <a:off x="219550" y="936761"/>
          <a:ext cx="6218320" cy="60036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218320">
                  <a:extLst>
                    <a:ext uri="{9D8B030D-6E8A-4147-A177-3AD203B41FA5}">
                      <a16:colId xmlns="" xmlns:a16="http://schemas.microsoft.com/office/drawing/2014/main" val="3606867170"/>
                    </a:ext>
                  </a:extLst>
                </a:gridCol>
              </a:tblGrid>
              <a:tr h="458033">
                <a:tc>
                  <a:txBody>
                    <a:bodyPr/>
                    <a:lstStyle/>
                    <a:p>
                      <a:r>
                        <a:rPr lang="ru-RU" sz="1800" dirty="0"/>
                        <a:t>Общепрофессиональный модуль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00526182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r>
                        <a:rPr lang="ru-RU" sz="1400" dirty="0"/>
                        <a:t>Общий курс транспорта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97041637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r>
                        <a:rPr lang="ru-RU" sz="1400" dirty="0"/>
                        <a:t>Основы государственного регулирования в профессиональной деятельности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72558726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r>
                        <a:rPr lang="ru-RU" sz="1400" dirty="0"/>
                        <a:t>Теория эксплуатационных свойств автомобилей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2157194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r>
                        <a:rPr lang="ru-RU" sz="1400" dirty="0"/>
                        <a:t>Основы организации и безопасности дорожного движения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76068851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r>
                        <a:rPr lang="ru-RU" sz="1400" dirty="0"/>
                        <a:t>Современные системы организации технического сервиса транспортных средств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23663529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r>
                        <a:rPr lang="ru-RU" sz="1400" dirty="0"/>
                        <a:t>Транспортная инфраструктура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04093509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pPr marL="0" algn="l" defTabSz="1042873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цифровой трансформации на автомобильном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pPr marL="0" algn="l" defTabSz="1042873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Транспортная экология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pPr marL="0" algn="l" defTabSz="1042873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Цифровой документооборот на пассажирском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pPr marL="0" algn="l" defTabSz="1042873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Цифровой документооборот на грузовом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pPr marL="0" algn="l" defTabSz="1042873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организации транспортных услуг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pPr marL="0" algn="l" defTabSz="1042873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Государственное регулирование и управление грузовым транспортом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pPr marL="0" algn="l" defTabSz="1042873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Государственное регулирование и управление пассажирским транспортом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pPr marL="0" algn="l" defTabSz="1042873" rtl="0" eaLnBrk="1" latinLnBrk="0" hangingPunct="1"/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Цифровизация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проектных работ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17069">
                <a:tc>
                  <a:txBody>
                    <a:bodyPr/>
                    <a:lstStyle/>
                    <a:p>
                      <a:pPr marL="0" algn="l" defTabSz="1042873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Цифровые пассажирские транспортные системы агломераций и регионов (проектный семинар)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517069">
                <a:tc>
                  <a:txBody>
                    <a:bodyPr/>
                    <a:lstStyle/>
                    <a:p>
                      <a:pPr marL="0" algn="l" defTabSz="1042873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Цифровая агломерационная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мультимодальная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грузовая логистика (проектный семинар)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4" name="Picture 3" descr="C:\Users\Asus\Desktop\90 лет МАДИ\logo-90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64" y="6624041"/>
            <a:ext cx="1398344" cy="11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ижний колонтитул 3">
            <a:extLst>
              <a:ext uri="{FF2B5EF4-FFF2-40B4-BE49-F238E27FC236}">
                <a16:creationId xmlns="" xmlns:a16="http://schemas.microsoft.com/office/drawing/2014/main" id="{F57AF18E-E7BD-40EC-BE39-25B02362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15" y="7017095"/>
            <a:ext cx="8179150" cy="40248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МАДИ, ОПОП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«Управление цифровыми транспортно-логистическими процессами»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бакалавриат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840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7968" y="2133600"/>
            <a:ext cx="3790739" cy="262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BAE27B1-5A55-43A4-8351-D9A59D507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>
            <a:off x="4111132" y="-4111134"/>
            <a:ext cx="2469549" cy="106918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4F505995-02A0-478C-850D-7146B5FFA3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 flipH="1" flipV="1">
            <a:off x="4111132" y="978995"/>
            <a:ext cx="2469549" cy="10691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CEE7E-A0A8-489D-933E-FFD96E4F8559}"/>
              </a:ext>
            </a:extLst>
          </p:cNvPr>
          <p:cNvSpPr txBox="1"/>
          <p:nvPr/>
        </p:nvSpPr>
        <p:spPr>
          <a:xfrm>
            <a:off x="2383396" y="332279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ПРОФЕССИОНАЛЬНЫЕ ДИСЦИПЛИНЫ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4C62C6-C3CE-420E-B210-4324AB5187A6}"/>
              </a:ext>
            </a:extLst>
          </p:cNvPr>
          <p:cNvSpPr txBox="1"/>
          <p:nvPr/>
        </p:nvSpPr>
        <p:spPr>
          <a:xfrm>
            <a:off x="1306286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="" xmlns:a16="http://schemas.microsoft.com/office/drawing/2014/main" id="{30F73648-4976-42F3-BF0D-1DDF31CF9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63086"/>
              </p:ext>
            </p:extLst>
          </p:nvPr>
        </p:nvGraphicFramePr>
        <p:xfrm>
          <a:off x="219550" y="1134474"/>
          <a:ext cx="5966098" cy="1859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6098">
                  <a:extLst>
                    <a:ext uri="{9D8B030D-6E8A-4147-A177-3AD203B41FA5}">
                      <a16:colId xmlns="" xmlns:a16="http://schemas.microsoft.com/office/drawing/2014/main" val="36068671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ru-RU" sz="1800" dirty="0"/>
                        <a:t>Управление и экономика в сфере организации транспортно-логистических процессов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00526182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ru-RU" sz="1400" dirty="0"/>
                        <a:t>Организация управленческой и маркетинговой деятельности на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97041637"/>
                  </a:ext>
                </a:extLst>
              </a:tr>
              <a:tr h="217675">
                <a:tc>
                  <a:txBody>
                    <a:bodyPr/>
                    <a:lstStyle/>
                    <a:p>
                      <a:r>
                        <a:rPr lang="ru-RU" sz="1400" dirty="0"/>
                        <a:t>Налогообложение на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72558726"/>
                  </a:ext>
                </a:extLst>
              </a:tr>
              <a:tr h="227536">
                <a:tc>
                  <a:txBody>
                    <a:bodyPr/>
                    <a:lstStyle/>
                    <a:p>
                      <a:r>
                        <a:rPr lang="ru-RU" sz="1400" dirty="0"/>
                        <a:t>Финансовый и управленческий учет на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2157194"/>
                  </a:ext>
                </a:extLst>
              </a:tr>
              <a:tr h="162094">
                <a:tc>
                  <a:txBody>
                    <a:bodyPr/>
                    <a:lstStyle/>
                    <a:p>
                      <a:r>
                        <a:rPr lang="ru-RU" sz="1400" dirty="0"/>
                        <a:t>Бизнес-планирование на автомобильном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76068851"/>
                  </a:ext>
                </a:extLst>
              </a:tr>
            </a:tbl>
          </a:graphicData>
        </a:graphic>
      </p:graphicFrame>
      <p:pic>
        <p:nvPicPr>
          <p:cNvPr id="14" name="Picture 3" descr="C:\Users\Asus\Desktop\90 лет МАДИ\logo-90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64" y="6624041"/>
            <a:ext cx="1398344" cy="11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30F73648-4976-42F3-BF0D-1DDF31CF9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83995"/>
              </p:ext>
            </p:extLst>
          </p:nvPr>
        </p:nvGraphicFramePr>
        <p:xfrm>
          <a:off x="221343" y="3281099"/>
          <a:ext cx="5966098" cy="3048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966098">
                  <a:extLst>
                    <a:ext uri="{9D8B030D-6E8A-4147-A177-3AD203B41FA5}">
                      <a16:colId xmlns="" xmlns:a16="http://schemas.microsoft.com/office/drawing/2014/main" val="36068671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ru-RU" sz="2000" dirty="0"/>
                        <a:t>Цифровые технологии проектирования и управления транспортно-логистическими процессами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00526182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ru-RU" sz="1400" dirty="0"/>
                        <a:t>Геоинформационные системы и технологии на автомобильном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97041637"/>
                  </a:ext>
                </a:extLst>
              </a:tr>
              <a:tr h="217675">
                <a:tc>
                  <a:txBody>
                    <a:bodyPr/>
                    <a:lstStyle/>
                    <a:p>
                      <a:r>
                        <a:rPr lang="ru-RU" sz="1400"/>
                        <a:t>Цифровизация и автоматизация на автомобильном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72558726"/>
                  </a:ext>
                </a:extLst>
              </a:tr>
              <a:tr h="227536">
                <a:tc>
                  <a:txBody>
                    <a:bodyPr/>
                    <a:lstStyle/>
                    <a:p>
                      <a:r>
                        <a:rPr lang="ru-RU" sz="1400" dirty="0"/>
                        <a:t>Цифровые технологии умного города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2157194"/>
                  </a:ext>
                </a:extLst>
              </a:tr>
              <a:tr h="162094">
                <a:tc>
                  <a:txBody>
                    <a:bodyPr/>
                    <a:lstStyle/>
                    <a:p>
                      <a:r>
                        <a:rPr lang="ru-RU" sz="1400"/>
                        <a:t>Современные цифровые ERP-системы на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76068851"/>
                  </a:ext>
                </a:extLst>
              </a:tr>
              <a:tr h="162094">
                <a:tc>
                  <a:txBody>
                    <a:bodyPr/>
                    <a:lstStyle/>
                    <a:p>
                      <a:r>
                        <a:rPr lang="ru-RU" sz="1400"/>
                        <a:t>Введение в Data science на автомобильном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2094">
                <a:tc>
                  <a:txBody>
                    <a:bodyPr/>
                    <a:lstStyle/>
                    <a:p>
                      <a:r>
                        <a:rPr lang="ru-RU" sz="1400" dirty="0"/>
                        <a:t>Компьютерный практикум по имитационному моделированию на автомобильном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Нижний колонтитул 3">
            <a:extLst>
              <a:ext uri="{FF2B5EF4-FFF2-40B4-BE49-F238E27FC236}">
                <a16:creationId xmlns="" xmlns:a16="http://schemas.microsoft.com/office/drawing/2014/main" id="{F57AF18E-E7BD-40EC-BE39-25B02362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15" y="7017095"/>
            <a:ext cx="8179150" cy="40248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МАДИ, ОПОП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«Управление цифровыми транспортно-логистическими процессами»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бакалавриат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333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BAE27B1-5A55-43A4-8351-D9A59D507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>
            <a:off x="4111132" y="-4111134"/>
            <a:ext cx="2469549" cy="106918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4F505995-02A0-478C-850D-7146B5FFA3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 flipH="1" flipV="1">
            <a:off x="4111132" y="1023785"/>
            <a:ext cx="2469549" cy="10691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CEE7E-A0A8-489D-933E-FFD96E4F8559}"/>
              </a:ext>
            </a:extLst>
          </p:cNvPr>
          <p:cNvSpPr txBox="1"/>
          <p:nvPr/>
        </p:nvSpPr>
        <p:spPr>
          <a:xfrm>
            <a:off x="2383396" y="332279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ПРОФЕССИОНАЛЬНЫЕ ДИСЦИПЛИНЫ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4C62C6-C3CE-420E-B210-4324AB5187A6}"/>
              </a:ext>
            </a:extLst>
          </p:cNvPr>
          <p:cNvSpPr txBox="1"/>
          <p:nvPr/>
        </p:nvSpPr>
        <p:spPr>
          <a:xfrm>
            <a:off x="1306286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="" xmlns:a16="http://schemas.microsoft.com/office/drawing/2014/main" id="{30F73648-4976-42F3-BF0D-1DDF31CF9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8777"/>
              </p:ext>
            </p:extLst>
          </p:nvPr>
        </p:nvGraphicFramePr>
        <p:xfrm>
          <a:off x="2080892" y="967926"/>
          <a:ext cx="5966098" cy="18592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966098">
                  <a:extLst>
                    <a:ext uri="{9D8B030D-6E8A-4147-A177-3AD203B41FA5}">
                      <a16:colId xmlns="" xmlns:a16="http://schemas.microsoft.com/office/drawing/2014/main" val="36068671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ru-RU" sz="1800" dirty="0"/>
                        <a:t>Теория, моделирование и планирование транспортно-логистических процессов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00526182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ru-RU" sz="1400" dirty="0"/>
                        <a:t>Теория транспортных процессов и систем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97041637"/>
                  </a:ext>
                </a:extLst>
              </a:tr>
              <a:tr h="217675">
                <a:tc>
                  <a:txBody>
                    <a:bodyPr/>
                    <a:lstStyle/>
                    <a:p>
                      <a:r>
                        <a:rPr lang="ru-RU" sz="1400"/>
                        <a:t>Проектирование структуры парка грузового и пассажирского транспорта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72558726"/>
                  </a:ext>
                </a:extLst>
              </a:tr>
              <a:tr h="227536">
                <a:tc>
                  <a:txBody>
                    <a:bodyPr/>
                    <a:lstStyle/>
                    <a:p>
                      <a:r>
                        <a:rPr lang="ru-RU" sz="1400"/>
                        <a:t>Стратегическое планирование автомобильных перевозок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2157194"/>
                  </a:ext>
                </a:extLst>
              </a:tr>
              <a:tr h="162094">
                <a:tc>
                  <a:txBody>
                    <a:bodyPr/>
                    <a:lstStyle/>
                    <a:p>
                      <a:r>
                        <a:rPr lang="ru-RU" sz="1400" dirty="0"/>
                        <a:t>Моделирование транспортных процессов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76068851"/>
                  </a:ext>
                </a:extLst>
              </a:tr>
            </a:tbl>
          </a:graphicData>
        </a:graphic>
      </p:graphicFrame>
      <p:pic>
        <p:nvPicPr>
          <p:cNvPr id="14" name="Picture 3" descr="C:\Users\Asus\Desktop\90 лет МАДИ\logo-90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64" y="6624041"/>
            <a:ext cx="1398344" cy="11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21" y="3112337"/>
            <a:ext cx="6004033" cy="351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ижний колонтитул 3">
            <a:extLst>
              <a:ext uri="{FF2B5EF4-FFF2-40B4-BE49-F238E27FC236}">
                <a16:creationId xmlns="" xmlns:a16="http://schemas.microsoft.com/office/drawing/2014/main" id="{F57AF18E-E7BD-40EC-BE39-25B02362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15" y="7017095"/>
            <a:ext cx="8179150" cy="40248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МАДИ, ОПОП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«Управление цифровыми транспортно-логистическими процессами»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бакалавриат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635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F248448-2B49-44CF-A5A9-01E13DA07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22" y="1433549"/>
            <a:ext cx="3255486" cy="46062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BAE27B1-5A55-43A4-8351-D9A59D507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>
            <a:off x="4111132" y="-4111134"/>
            <a:ext cx="2469549" cy="106918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F505995-02A0-478C-850D-7146B5FFA3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 flipH="1" flipV="1">
            <a:off x="4111132" y="978995"/>
            <a:ext cx="2469549" cy="10691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4C62C6-C3CE-420E-B210-4324AB5187A6}"/>
              </a:ext>
            </a:extLst>
          </p:cNvPr>
          <p:cNvSpPr txBox="1"/>
          <p:nvPr/>
        </p:nvSpPr>
        <p:spPr>
          <a:xfrm>
            <a:off x="1306286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5ACB08-B59E-42D5-8BD1-6FE35B044A92}"/>
              </a:ext>
            </a:extLst>
          </p:cNvPr>
          <p:cNvSpPr txBox="1"/>
          <p:nvPr/>
        </p:nvSpPr>
        <p:spPr>
          <a:xfrm>
            <a:off x="411831" y="5578105"/>
            <a:ext cx="415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400" dirty="0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DDB8C7DC-E87A-4AB5-ADBB-AFD60ADF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53121"/>
              </p:ext>
            </p:extLst>
          </p:nvPr>
        </p:nvGraphicFramePr>
        <p:xfrm>
          <a:off x="214053" y="1229081"/>
          <a:ext cx="6443104" cy="53949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230347">
                  <a:extLst>
                    <a:ext uri="{9D8B030D-6E8A-4147-A177-3AD203B41FA5}">
                      <a16:colId xmlns="" xmlns:a16="http://schemas.microsoft.com/office/drawing/2014/main" val="3606867170"/>
                    </a:ext>
                  </a:extLst>
                </a:gridCol>
                <a:gridCol w="32127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r>
                        <a:rPr lang="ru-RU" sz="1800" dirty="0"/>
                        <a:t>Технологии организации транспортно-логистических процессов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00526182"/>
                  </a:ext>
                </a:extLst>
              </a:tr>
              <a:tr h="214305">
                <a:tc>
                  <a:txBody>
                    <a:bodyPr/>
                    <a:lstStyle/>
                    <a:p>
                      <a:r>
                        <a:rPr lang="ru-RU" sz="1400" dirty="0" err="1"/>
                        <a:t>Грузоведение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Организация международного экспедирования грузов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97041637"/>
                  </a:ext>
                </a:extLst>
              </a:tr>
              <a:tr h="148863">
                <a:tc>
                  <a:txBody>
                    <a:bodyPr/>
                    <a:lstStyle/>
                    <a:p>
                      <a:r>
                        <a:rPr lang="ru-RU" sz="1400" dirty="0"/>
                        <a:t>Методы обследования транспортных процессов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Организация специальных пассажирских перевозок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2157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/>
                        <a:t>Основы транспортно-экспедиторского обслуживания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Проектирование транспортно-технологических схем доставки грузов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76068851"/>
                  </a:ext>
                </a:extLst>
              </a:tr>
              <a:tr h="157827">
                <a:tc>
                  <a:txBody>
                    <a:bodyPr/>
                    <a:lstStyle/>
                    <a:p>
                      <a:r>
                        <a:rPr lang="ru-RU" sz="1400"/>
                        <a:t>Мультимодальные цифровые транспортные технологии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Проектирование пассажирских маршрутных сетей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23663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/>
                        <a:t>Технологии пассажирских перевозок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Международные грузовые перевозки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04093509"/>
                  </a:ext>
                </a:extLst>
              </a:tr>
              <a:tr h="166792">
                <a:tc>
                  <a:txBody>
                    <a:bodyPr/>
                    <a:lstStyle/>
                    <a:p>
                      <a:r>
                        <a:rPr lang="ru-RU" sz="1400" dirty="0"/>
                        <a:t>Технологии грузовых перевозок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Международные и междугородные пассажирские перевозки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1016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/>
                        <a:t>Транспортные, погрузо-разгрузочные средства и технологические процессы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Организация перевозок специфических видов грузов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14277017"/>
                  </a:ext>
                </a:extLst>
              </a:tr>
              <a:tr h="175757">
                <a:tc>
                  <a:txBody>
                    <a:bodyPr/>
                    <a:lstStyle/>
                    <a:p>
                      <a:r>
                        <a:rPr lang="ru-RU" sz="1400" dirty="0"/>
                        <a:t>Организация таксомоторных перевозок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Пассажирские транспортные системы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18334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/>
                        <a:t>Транспортная безопасность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Транспортно-логистические терминалы и склады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57626870"/>
                  </a:ext>
                </a:extLst>
              </a:tr>
              <a:tr h="184721">
                <a:tc>
                  <a:txBody>
                    <a:bodyPr/>
                    <a:lstStyle/>
                    <a:p>
                      <a:r>
                        <a:rPr lang="ru-RU" sz="1400" dirty="0"/>
                        <a:t>Цифровой городской транспортный комплекс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Линейные сооружения пассажирского транспорта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3888182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FE027DA-ADC8-453F-9FF9-E313A959F9EF}"/>
              </a:ext>
            </a:extLst>
          </p:cNvPr>
          <p:cNvSpPr txBox="1"/>
          <p:nvPr/>
        </p:nvSpPr>
        <p:spPr>
          <a:xfrm>
            <a:off x="2383396" y="219253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ПРОФЕССИОНАЛЬНЫЕ ДИСЦИПЛИНЫ</a:t>
            </a:r>
          </a:p>
        </p:txBody>
      </p:sp>
      <p:pic>
        <p:nvPicPr>
          <p:cNvPr id="12" name="Picture 3" descr="C:\Users\Asus\Desktop\90 лет МАДИ\logo-90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64" y="6624041"/>
            <a:ext cx="1398344" cy="11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3">
            <a:extLst>
              <a:ext uri="{FF2B5EF4-FFF2-40B4-BE49-F238E27FC236}">
                <a16:creationId xmlns="" xmlns:a16="http://schemas.microsoft.com/office/drawing/2014/main" id="{F57AF18E-E7BD-40EC-BE39-25B02362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15" y="7017095"/>
            <a:ext cx="8179150" cy="40248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МАДИ, ОПОП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«Управление цифровыми транспортно-логистическими процессами»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бакалавриат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548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BAE27B1-5A55-43A4-8351-D9A59D507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>
            <a:off x="4111132" y="-4111134"/>
            <a:ext cx="2469549" cy="106918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F505995-02A0-478C-850D-7146B5FFA3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 flipH="1" flipV="1">
            <a:off x="4111132" y="978995"/>
            <a:ext cx="2469549" cy="10691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4C62C6-C3CE-420E-B210-4324AB5187A6}"/>
              </a:ext>
            </a:extLst>
          </p:cNvPr>
          <p:cNvSpPr txBox="1"/>
          <p:nvPr/>
        </p:nvSpPr>
        <p:spPr>
          <a:xfrm>
            <a:off x="1306286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5ACB08-B59E-42D5-8BD1-6FE35B044A92}"/>
              </a:ext>
            </a:extLst>
          </p:cNvPr>
          <p:cNvSpPr txBox="1"/>
          <p:nvPr/>
        </p:nvSpPr>
        <p:spPr>
          <a:xfrm>
            <a:off x="411831" y="5578105"/>
            <a:ext cx="415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FE027DA-ADC8-453F-9FF9-E313A959F9EF}"/>
              </a:ext>
            </a:extLst>
          </p:cNvPr>
          <p:cNvSpPr txBox="1"/>
          <p:nvPr/>
        </p:nvSpPr>
        <p:spPr>
          <a:xfrm>
            <a:off x="729506" y="450613"/>
            <a:ext cx="92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БУДУЮЩИЕ ПРОФЕССИИ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A4774156-F415-4B73-84A0-773F3AE7C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861217"/>
              </p:ext>
            </p:extLst>
          </p:nvPr>
        </p:nvGraphicFramePr>
        <p:xfrm>
          <a:off x="170978" y="1386960"/>
          <a:ext cx="9552562" cy="523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3" descr="C:\Users\Asus\Desktop\90 лет МАДИ\logo-90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64" y="6624041"/>
            <a:ext cx="1398344" cy="11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3">
            <a:extLst>
              <a:ext uri="{FF2B5EF4-FFF2-40B4-BE49-F238E27FC236}">
                <a16:creationId xmlns="" xmlns:a16="http://schemas.microsoft.com/office/drawing/2014/main" id="{F57AF18E-E7BD-40EC-BE39-25B02362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15" y="7017095"/>
            <a:ext cx="8179150" cy="40248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МАДИ, ОПОП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«Управление цифровыми транспортно-логистическими процессами»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бакалавриат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557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BAE27B1-5A55-43A4-8351-D9A59D507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>
            <a:off x="4111132" y="-4111134"/>
            <a:ext cx="2469549" cy="10691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CEE7E-A0A8-489D-933E-FFD96E4F8559}"/>
              </a:ext>
            </a:extLst>
          </p:cNvPr>
          <p:cNvSpPr txBox="1"/>
          <p:nvPr/>
        </p:nvSpPr>
        <p:spPr>
          <a:xfrm>
            <a:off x="1155496" y="450613"/>
            <a:ext cx="838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КАКИЕ ПРАКТИЧЕСКИЕ ЗАДАЧИ ВЫ СМОЖЕТЕ РЕШАТЬ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B3230011-DA2B-47BE-B45C-03570CD2D3F0}"/>
              </a:ext>
            </a:extLst>
          </p:cNvPr>
          <p:cNvGrpSpPr/>
          <p:nvPr/>
        </p:nvGrpSpPr>
        <p:grpSpPr>
          <a:xfrm>
            <a:off x="497533" y="2657683"/>
            <a:ext cx="2662518" cy="2662518"/>
            <a:chOff x="497533" y="2657683"/>
            <a:chExt cx="2662518" cy="2662518"/>
          </a:xfrm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972CFFFA-4266-4749-AFFD-01F22C212D39}"/>
                </a:ext>
              </a:extLst>
            </p:cNvPr>
            <p:cNvSpPr/>
            <p:nvPr/>
          </p:nvSpPr>
          <p:spPr>
            <a:xfrm>
              <a:off x="497533" y="2657683"/>
              <a:ext cx="2662518" cy="266251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324BBE8A-8BB0-40B2-8509-7BC81D7A1408}"/>
                </a:ext>
              </a:extLst>
            </p:cNvPr>
            <p:cNvSpPr txBox="1"/>
            <p:nvPr/>
          </p:nvSpPr>
          <p:spPr>
            <a:xfrm>
              <a:off x="530493" y="3388777"/>
              <a:ext cx="26295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/>
                <a:t>Производственно-технологические задачи</a:t>
              </a:r>
              <a:endParaRPr lang="ru-RU" sz="2400" dirty="0"/>
            </a:p>
          </p:txBody>
        </p:sp>
      </p:grpSp>
      <p:pic>
        <p:nvPicPr>
          <p:cNvPr id="15" name="Picture 3" descr="C:\Users\Asus\Desktop\90 лет МАДИ\logo-90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64" y="6624041"/>
            <a:ext cx="1398344" cy="11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159222"/>
              </p:ext>
            </p:extLst>
          </p:nvPr>
        </p:nvGraphicFramePr>
        <p:xfrm>
          <a:off x="3325518" y="1466902"/>
          <a:ext cx="6352727" cy="50440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352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1465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планирования и организации транспортно-логистической деятельности предприятия, руководствуясь параметрами качества и эффективности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0375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современных цифровых, автоматизированных, интеллектуальных, телекоммуникационных систем и технологий для повышения качества и эффективности транспортно-логистической деятельности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1465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актуальных правовых и нормативных актов, технической документации при осуществлении транспортно-логистической деятельности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930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планирования и организации работы объектов транспортной инфраструктуры для повышения качества и эффективности транспортно-логистической деятельности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1465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знаний в области цифрового транспортно-дорожного комплекса при планировании и организации транспортно-логистической деятельности предприятия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Нижний колонтитул 3">
            <a:extLst>
              <a:ext uri="{FF2B5EF4-FFF2-40B4-BE49-F238E27FC236}">
                <a16:creationId xmlns="" xmlns:a16="http://schemas.microsoft.com/office/drawing/2014/main" id="{F57AF18E-E7BD-40EC-BE39-25B02362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15" y="7017095"/>
            <a:ext cx="8179150" cy="40248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МАДИ, ОПОП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«Управление цифровыми транспортно-логистическими процессами»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бакалавриат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359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BAE27B1-5A55-43A4-8351-D9A59D507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2014" r="14594" b="20642"/>
          <a:stretch/>
        </p:blipFill>
        <p:spPr>
          <a:xfrm rot="16200000">
            <a:off x="4111132" y="-4111134"/>
            <a:ext cx="2469549" cy="10691813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4F1FAED7-96F3-4DA4-B60C-4A87400B3A3D}"/>
              </a:ext>
            </a:extLst>
          </p:cNvPr>
          <p:cNvSpPr/>
          <p:nvPr/>
        </p:nvSpPr>
        <p:spPr>
          <a:xfrm>
            <a:off x="649940" y="1084065"/>
            <a:ext cx="2662518" cy="266251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E2A8C738-E190-4754-B0E8-655E836B320C}"/>
              </a:ext>
            </a:extLst>
          </p:cNvPr>
          <p:cNvSpPr/>
          <p:nvPr/>
        </p:nvSpPr>
        <p:spPr>
          <a:xfrm>
            <a:off x="666420" y="4072407"/>
            <a:ext cx="2662518" cy="266251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CEE7E-A0A8-489D-933E-FFD96E4F8559}"/>
              </a:ext>
            </a:extLst>
          </p:cNvPr>
          <p:cNvSpPr txBox="1"/>
          <p:nvPr/>
        </p:nvSpPr>
        <p:spPr>
          <a:xfrm>
            <a:off x="1155496" y="450613"/>
            <a:ext cx="838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КАКИЕ ПРАКТИЧЕСКИЕ ЗАДАЧИ ВЫ СМОЖЕТЕ РЕШАТЬ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54BEE98-0263-4F40-9F57-A7594673507E}"/>
              </a:ext>
            </a:extLst>
          </p:cNvPr>
          <p:cNvSpPr txBox="1"/>
          <p:nvPr/>
        </p:nvSpPr>
        <p:spPr>
          <a:xfrm>
            <a:off x="537026" y="1996641"/>
            <a:ext cx="288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Расчетно-проектные задачи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D562951-F0FF-46D3-B6F5-120A7A2173BD}"/>
              </a:ext>
            </a:extLst>
          </p:cNvPr>
          <p:cNvSpPr txBox="1"/>
          <p:nvPr/>
        </p:nvSpPr>
        <p:spPr>
          <a:xfrm flipH="1">
            <a:off x="554360" y="4815608"/>
            <a:ext cx="288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Организационно-управленческие задачи</a:t>
            </a:r>
            <a:endParaRPr lang="ru-RU" sz="2400" dirty="0"/>
          </a:p>
        </p:txBody>
      </p:sp>
      <p:pic>
        <p:nvPicPr>
          <p:cNvPr id="16" name="Picture 3" descr="C:\Users\Asus\Desktop\90 лет МАДИ\logo-90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64" y="6624041"/>
            <a:ext cx="1398344" cy="11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755860"/>
              </p:ext>
            </p:extLst>
          </p:nvPr>
        </p:nvGraphicFramePr>
        <p:xfrm>
          <a:off x="3656073" y="1082024"/>
          <a:ext cx="5991932" cy="266455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991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82823">
                <a:tc>
                  <a:txBody>
                    <a:bodyPr/>
                    <a:lstStyle/>
                    <a:p>
                      <a:pPr marL="171450" indent="-171450" algn="just" defTabSz="1042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организация работы транспортных комплексов городов и регионов, организация рационального взаимодействия различных видов транспорта в </a:t>
                      </a:r>
                      <a:r>
                        <a:rPr lang="ru-RU" sz="1700" b="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мультимодальных</a:t>
                      </a:r>
                      <a:r>
                        <a:rPr lang="ru-RU" sz="1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700" b="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интермодальных</a:t>
                      </a:r>
                      <a:r>
                        <a:rPr lang="ru-RU" sz="1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транспортных системах при перевозках грузов, пассажиров, багажа, </a:t>
                      </a:r>
                      <a:r>
                        <a:rPr lang="ru-RU" sz="1700" b="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грузобагажа</a:t>
                      </a:r>
                      <a:endParaRPr lang="ru-RU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1736">
                <a:tc>
                  <a:txBody>
                    <a:bodyPr/>
                    <a:lstStyle/>
                    <a:p>
                      <a:pPr marL="171450" indent="-171450" algn="just" defTabSz="1042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транспортных процессов и проектирование транспортных систем перевозок грузов, пассажиров, багажа, </a:t>
                      </a:r>
                      <a:r>
                        <a:rPr lang="ru-RU" sz="1700" b="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грузобагажа</a:t>
                      </a:r>
                      <a:endParaRPr lang="ru-RU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37931"/>
              </p:ext>
            </p:extLst>
          </p:nvPr>
        </p:nvGraphicFramePr>
        <p:xfrm>
          <a:off x="3636085" y="4072407"/>
          <a:ext cx="6002768" cy="266251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002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31259">
                <a:tc>
                  <a:txBody>
                    <a:bodyPr/>
                    <a:lstStyle/>
                    <a:p>
                      <a:pPr marL="171450" indent="-171450" algn="just" defTabSz="1042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бизнес-процедур и управление деятельностью предприятия по организации транспортно-логистических процессов</a:t>
                      </a:r>
                      <a:endParaRPr lang="ru-RU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1259">
                <a:tc>
                  <a:txBody>
                    <a:bodyPr/>
                    <a:lstStyle/>
                    <a:p>
                      <a:pPr marL="171450" indent="-171450" algn="just" defTabSz="1042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основ экономики, маркетинга, менеджмента, управления персоналом при планировании и организации транспортно-логистической деятельности предприятия</a:t>
                      </a:r>
                      <a:endParaRPr lang="ru-RU" sz="17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Нижний колонтитул 3">
            <a:extLst>
              <a:ext uri="{FF2B5EF4-FFF2-40B4-BE49-F238E27FC236}">
                <a16:creationId xmlns="" xmlns:a16="http://schemas.microsoft.com/office/drawing/2014/main" id="{F57AF18E-E7BD-40EC-BE39-25B02362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15" y="7017095"/>
            <a:ext cx="8179150" cy="40248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МАДИ, ОПОП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«Управление цифровыми транспортно-логистическими процессами»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бакалавриат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6360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3147</TotalTime>
  <Words>1088</Words>
  <Application>Microsoft Office PowerPoint</Application>
  <PresentationFormat>Произвольный</PresentationFormat>
  <Paragraphs>145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Линник Владимир Юрьевич</dc:creator>
  <cp:lastModifiedBy>Admin MADI</cp:lastModifiedBy>
  <cp:revision>103</cp:revision>
  <dcterms:created xsi:type="dcterms:W3CDTF">2018-11-21T15:54:09Z</dcterms:created>
  <dcterms:modified xsi:type="dcterms:W3CDTF">2021-05-14T10:16:46Z</dcterms:modified>
</cp:coreProperties>
</file>